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6" r:id="rId2"/>
    <p:sldId id="257" r:id="rId3"/>
    <p:sldId id="258" r:id="rId4"/>
    <p:sldId id="259" r:id="rId5"/>
    <p:sldId id="268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1" r:id="rId14"/>
    <p:sldId id="269" r:id="rId15"/>
    <p:sldId id="270" r:id="rId16"/>
    <p:sldId id="271" r:id="rId17"/>
    <p:sldId id="273" r:id="rId18"/>
    <p:sldId id="272" r:id="rId19"/>
    <p:sldId id="274" r:id="rId20"/>
    <p:sldId id="276" r:id="rId21"/>
    <p:sldId id="275" r:id="rId22"/>
    <p:sldId id="277" r:id="rId23"/>
    <p:sldId id="278" r:id="rId24"/>
    <p:sldId id="280" r:id="rId25"/>
    <p:sldId id="279" r:id="rId26"/>
    <p:sldId id="281" r:id="rId27"/>
    <p:sldId id="282" r:id="rId28"/>
    <p:sldId id="283" r:id="rId29"/>
    <p:sldId id="284" r:id="rId30"/>
    <p:sldId id="321" r:id="rId31"/>
    <p:sldId id="322" r:id="rId32"/>
    <p:sldId id="285" r:id="rId33"/>
    <p:sldId id="287" r:id="rId34"/>
    <p:sldId id="286" r:id="rId35"/>
    <p:sldId id="291" r:id="rId36"/>
    <p:sldId id="292" r:id="rId37"/>
    <p:sldId id="289" r:id="rId38"/>
    <p:sldId id="293" r:id="rId39"/>
    <p:sldId id="294" r:id="rId40"/>
    <p:sldId id="295" r:id="rId41"/>
    <p:sldId id="296" r:id="rId42"/>
    <p:sldId id="290" r:id="rId43"/>
    <p:sldId id="297" r:id="rId44"/>
    <p:sldId id="298" r:id="rId45"/>
    <p:sldId id="299" r:id="rId46"/>
    <p:sldId id="323" r:id="rId47"/>
    <p:sldId id="300" r:id="rId48"/>
    <p:sldId id="328" r:id="rId49"/>
    <p:sldId id="302" r:id="rId50"/>
    <p:sldId id="324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25" r:id="rId60"/>
    <p:sldId id="326" r:id="rId61"/>
    <p:sldId id="327" r:id="rId62"/>
    <p:sldId id="318" r:id="rId63"/>
    <p:sldId id="320" r:id="rId64"/>
  </p:sldIdLst>
  <p:sldSz cx="9144000" cy="6858000" type="screen4x3"/>
  <p:notesSz cx="6797675" cy="992822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28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838"/>
    </p:cViewPr>
  </p:sorterViewPr>
  <p:notesViewPr>
    <p:cSldViewPr>
      <p:cViewPr varScale="1">
        <p:scale>
          <a:sx n="85" d="100"/>
          <a:sy n="85" d="100"/>
        </p:scale>
        <p:origin x="-3786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623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D52A13-778C-4DED-8BAE-D078B82CE1DF}" type="datetimeFigureOut">
              <a:rPr lang="es-ES" smtClean="0"/>
              <a:t>21/01/2021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022B3-DAF8-4761-B47D-26B37EFDD6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1965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022B3-DAF8-4761-B47D-26B37EFDD608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3619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022B3-DAF8-4761-B47D-26B37EFDD608}" type="slidenum">
              <a:rPr lang="es-ES" smtClean="0"/>
              <a:t>63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3619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21/01/2021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21/01/2021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21/01/2021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21/01/2021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21/01/2021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21/01/2021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21/01/2021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21/01/2021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21/01/2021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21/01/2021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21/01/2021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21/01/2021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50.png"/><Relationship Id="rId4" Type="http://schemas.openxmlformats.org/officeDocument/2006/relationships/oleObject" Target="../embeddings/oleObject2.bin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4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78.png"/><Relationship Id="rId5" Type="http://schemas.openxmlformats.org/officeDocument/2006/relationships/image" Target="../media/image74.pn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0.png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9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9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87385"/>
            <a:ext cx="3168352" cy="425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620688"/>
            <a:ext cx="9144000" cy="20162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0" y="0"/>
            <a:ext cx="284380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2843808" y="813192"/>
            <a:ext cx="63001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San Juan de Dios</a:t>
            </a:r>
          </a:p>
          <a:p>
            <a:pPr algn="ctr"/>
            <a:r>
              <a:rPr lang="es-ES" sz="4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Una vida que se prolonga</a:t>
            </a:r>
            <a:endParaRPr lang="es-ES" sz="4000" i="1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32656"/>
            <a:ext cx="2448273" cy="244827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8337"/>
            <a:ext cx="4697796" cy="186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Elipse"/>
          <p:cNvSpPr/>
          <p:nvPr/>
        </p:nvSpPr>
        <p:spPr>
          <a:xfrm>
            <a:off x="179511" y="332656"/>
            <a:ext cx="2448273" cy="24482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218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77" y="553754"/>
            <a:ext cx="2837288" cy="200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14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13471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539552" y="-99392"/>
            <a:ext cx="8460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b="1" dirty="0" smtClean="0">
                <a:solidFill>
                  <a:srgbClr val="0070C0"/>
                </a:solidFill>
                <a:latin typeface="Forte" pitchFamily="66" charset="0"/>
              </a:rPr>
              <a:t>1</a:t>
            </a:r>
            <a:endParaRPr lang="es-ES" sz="8800" b="1" dirty="0">
              <a:solidFill>
                <a:srgbClr val="0070C0"/>
              </a:solidFill>
              <a:latin typeface="Forte" pitchFamily="66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305596" y="116752"/>
            <a:ext cx="1080000" cy="1080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CuadroTexto"/>
          <p:cNvSpPr txBox="1"/>
          <p:nvPr/>
        </p:nvSpPr>
        <p:spPr>
          <a:xfrm>
            <a:off x="1547664" y="134613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Juan Ciudad Duarte.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Desde su Nacimiento hasta su llegada a Granada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779912" y="1844824"/>
            <a:ext cx="51845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latin typeface="Candara" pitchFamily="34" charset="0"/>
                <a:ea typeface="Geneva" pitchFamily="-105" charset="-128"/>
              </a:rPr>
              <a:t>Juan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vuelve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 la Villa de </a:t>
            </a:r>
            <a:r>
              <a:rPr lang="ca-ES" sz="2000" b="1" dirty="0" err="1">
                <a:latin typeface="Candara" pitchFamily="34" charset="0"/>
                <a:ea typeface="Geneva" pitchFamily="-105" charset="-128"/>
              </a:rPr>
              <a:t>Montemor</a:t>
            </a:r>
            <a:r>
              <a:rPr lang="ca-ES" sz="2000" b="1" dirty="0">
                <a:latin typeface="Candara" pitchFamily="34" charset="0"/>
                <a:ea typeface="Geneva" pitchFamily="-105" charset="-128"/>
              </a:rPr>
              <a:t>-o-Novo </a:t>
            </a:r>
            <a:r>
              <a:rPr lang="ca-ES" sz="2000" b="1" dirty="0" smtClean="0">
                <a:latin typeface="Candara" pitchFamily="34" charset="0"/>
                <a:ea typeface="Geneva" pitchFamily="-105" charset="-128"/>
              </a:rPr>
              <a:t>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para saber de sus padres,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y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halla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que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ya eran difuntos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, porque Alonso Duarte tío suyo se lo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manifiesta.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" b="5253"/>
          <a:stretch/>
        </p:blipFill>
        <p:spPr bwMode="auto">
          <a:xfrm>
            <a:off x="5583113" y="3611623"/>
            <a:ext cx="3381375" cy="248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s://teleformacion.sjd.es/pluginfile.php/21700/mod_scorm/content/3/dibujo-de-montemor-o-novo-por-baldi-16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37" y="1628800"/>
            <a:ext cx="33813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251520" y="4149080"/>
            <a:ext cx="51845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Sale de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su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tierra pasando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por </a:t>
            </a:r>
            <a:r>
              <a:rPr lang="es-ES" sz="2000" b="1" dirty="0" err="1" smtClean="0">
                <a:latin typeface="Candara" pitchFamily="34" charset="0"/>
                <a:ea typeface="Geneva" pitchFamily="-105" charset="-128"/>
              </a:rPr>
              <a:t>Ayamonte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. Llega a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Sevilla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donde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sirve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de </a:t>
            </a:r>
            <a:r>
              <a:rPr lang="es-ES" sz="2000" b="1" dirty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cuidador de caballos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en la Casa de Dña. Leonor de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Zúñiga. </a:t>
            </a:r>
            <a:endParaRPr lang="es-ES" sz="2000" dirty="0">
              <a:latin typeface="Candara" pitchFamily="34" charset="0"/>
              <a:ea typeface="Geneva" pitchFamily="-105" charset="-128"/>
            </a:endParaRPr>
          </a:p>
        </p:txBody>
      </p:sp>
      <p:pic>
        <p:nvPicPr>
          <p:cNvPr id="11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08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13471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539552" y="-99392"/>
            <a:ext cx="8460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b="1" dirty="0" smtClean="0">
                <a:solidFill>
                  <a:srgbClr val="0070C0"/>
                </a:solidFill>
                <a:latin typeface="Forte" pitchFamily="66" charset="0"/>
              </a:rPr>
              <a:t>1</a:t>
            </a:r>
            <a:endParaRPr lang="es-ES" sz="8800" b="1" dirty="0">
              <a:solidFill>
                <a:srgbClr val="0070C0"/>
              </a:solidFill>
              <a:latin typeface="Forte" pitchFamily="66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305596" y="116752"/>
            <a:ext cx="1080000" cy="1080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CuadroTexto"/>
          <p:cNvSpPr txBox="1"/>
          <p:nvPr/>
        </p:nvSpPr>
        <p:spPr>
          <a:xfrm>
            <a:off x="1547664" y="134613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Juan Ciudad Duarte.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Desde su Nacimiento hasta su llegada a Granada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059832" y="1882567"/>
            <a:ext cx="60486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 </a:t>
            </a:r>
            <a:r>
              <a:rPr lang="es-ES" sz="2000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1535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,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con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40 años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trabaja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como </a:t>
            </a:r>
            <a:r>
              <a:rPr lang="es-ES" sz="2000" b="1" dirty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albañil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 en las murallas de 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Ceuta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. Con su salario socorre las necesidades de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la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familia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portuguesa desterrada de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Don Luis de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Almeida, con los que había coincidido en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Gibraltar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.</a:t>
            </a: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 Ceuta tiene una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crisis de fe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al ver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que en tierra de moros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son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mejor tratados que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tierra de cristianos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.</a:t>
            </a:r>
            <a:endParaRPr lang="es-ES" sz="2000" dirty="0">
              <a:latin typeface="Candara" pitchFamily="34" charset="0"/>
              <a:ea typeface="Geneva" pitchFamily="-105" charset="-128"/>
            </a:endParaRPr>
          </a:p>
        </p:txBody>
      </p:sp>
      <p:pic>
        <p:nvPicPr>
          <p:cNvPr id="12" name="Picture 11" descr="C:\Users\mhereu\Desktop\Crea una carpeta\Ceu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556792"/>
            <a:ext cx="2728082" cy="401870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30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13471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539552" y="-99392"/>
            <a:ext cx="8460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b="1" dirty="0" smtClean="0">
                <a:solidFill>
                  <a:srgbClr val="0070C0"/>
                </a:solidFill>
                <a:latin typeface="Forte" pitchFamily="66" charset="0"/>
              </a:rPr>
              <a:t>1</a:t>
            </a:r>
            <a:endParaRPr lang="es-ES" sz="8800" b="1" dirty="0">
              <a:solidFill>
                <a:srgbClr val="0070C0"/>
              </a:solidFill>
              <a:latin typeface="Forte" pitchFamily="66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305596" y="116752"/>
            <a:ext cx="1080000" cy="1080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CuadroTexto"/>
          <p:cNvSpPr txBox="1"/>
          <p:nvPr/>
        </p:nvSpPr>
        <p:spPr>
          <a:xfrm>
            <a:off x="1547664" y="134613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Juan Ciudad Duarte.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Desde su Nacimiento hasta su llegada a Granada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059832" y="1882567"/>
            <a:ext cx="60486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 </a:t>
            </a:r>
            <a:r>
              <a:rPr lang="es-ES" sz="2000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1538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,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con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43 años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vuelve a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Gibraltar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.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Trabajando en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lo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que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halla puede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ahorrar de su jornal,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empleándolo en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libros devotos y profanos, cartillas, grabados, imágenes de santos de papel, y con estas existencias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anda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por la comarca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como </a:t>
            </a:r>
            <a:r>
              <a:rPr lang="es-ES" sz="2000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librero ambulante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.</a:t>
            </a:r>
          </a:p>
        </p:txBody>
      </p:sp>
      <p:graphicFrame>
        <p:nvGraphicFramePr>
          <p:cNvPr id="3" name="2 Objeto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222282082"/>
              </p:ext>
            </p:extLst>
          </p:nvPr>
        </p:nvGraphicFramePr>
        <p:xfrm>
          <a:off x="251520" y="1608460"/>
          <a:ext cx="2520280" cy="426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0" name="Imagen de mapa de bits" r:id="rId3" imgW="3340332" imgH="5656620" progId="PBrush">
                  <p:embed/>
                </p:oleObj>
              </mc:Choice>
              <mc:Fallback>
                <p:oleObj name="Imagen de mapa de bits" r:id="rId3" imgW="3340332" imgH="5656620" progId="PBrush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608460"/>
                        <a:ext cx="2520280" cy="42688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CC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01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13471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539552" y="-99392"/>
            <a:ext cx="8460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b="1" dirty="0" smtClean="0">
                <a:solidFill>
                  <a:srgbClr val="0070C0"/>
                </a:solidFill>
                <a:latin typeface="Forte" pitchFamily="66" charset="0"/>
              </a:rPr>
              <a:t>1</a:t>
            </a:r>
            <a:endParaRPr lang="es-ES" sz="8800" b="1" dirty="0">
              <a:solidFill>
                <a:srgbClr val="0070C0"/>
              </a:solidFill>
              <a:latin typeface="Forte" pitchFamily="66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305596" y="116752"/>
            <a:ext cx="1080000" cy="1080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CuadroTexto"/>
          <p:cNvSpPr txBox="1"/>
          <p:nvPr/>
        </p:nvSpPr>
        <p:spPr>
          <a:xfrm>
            <a:off x="1547664" y="134613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Juan Ciudad Duarte.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Desde su Nacimiento hasta su llegada a Granada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059832" y="1882567"/>
            <a:ext cx="60486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Tras servir como pastor, soldado, mozo de cuadras, albañil y vendedor ambulante, Juan Ciudad decide partir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Granada con la expectación de resolver las                3 inquietudes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que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siente:</a:t>
            </a: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Librarse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de la tentación de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abandonar el cristianismo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.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  <a:defRPr/>
            </a:pPr>
            <a:r>
              <a:rPr lang="es-ES" sz="2000" dirty="0">
                <a:latin typeface="Candara" pitchFamily="34" charset="0"/>
                <a:ea typeface="Geneva" pitchFamily="-105" charset="-128"/>
              </a:rPr>
              <a:t>Conseguir cierta paz en su vida.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  <a:defRPr/>
            </a:pPr>
            <a:r>
              <a:rPr lang="es-ES" sz="2000" dirty="0">
                <a:latin typeface="Candara" pitchFamily="34" charset="0"/>
                <a:ea typeface="Geneva" pitchFamily="-105" charset="-128"/>
              </a:rPr>
              <a:t>Tener claro cuál es el lugar al que tiene que encaminarse y a qué dedicarse.</a:t>
            </a:r>
          </a:p>
          <a:p>
            <a:pPr algn="ctr">
              <a:defRPr/>
            </a:pPr>
            <a:endParaRPr lang="es-ES" sz="2000" dirty="0" smtClean="0">
              <a:latin typeface="Candara" pitchFamily="34" charset="0"/>
              <a:ea typeface="Geneva" pitchFamily="-105" charset="-128"/>
            </a:endParaRPr>
          </a:p>
        </p:txBody>
      </p:sp>
      <p:pic>
        <p:nvPicPr>
          <p:cNvPr id="9" name="Picture 11" descr="C:\Users\mhereu\Desktop\Crea una carpeta\Hermanos, haceos bien..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127" y="1556792"/>
            <a:ext cx="2826630" cy="419221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3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79512" y="0"/>
            <a:ext cx="4392488" cy="47971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5" b="22806"/>
          <a:stretch/>
        </p:blipFill>
        <p:spPr bwMode="auto">
          <a:xfrm>
            <a:off x="619868" y="237067"/>
            <a:ext cx="3232052" cy="254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35496" y="2780928"/>
            <a:ext cx="46987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i="1" dirty="0" smtClean="0">
                <a:solidFill>
                  <a:srgbClr val="0070C0"/>
                </a:solidFill>
                <a:latin typeface="Candara" pitchFamily="34" charset="0"/>
              </a:rPr>
              <a:t>Juan de Dios</a:t>
            </a:r>
            <a:endParaRPr lang="es-ES" sz="40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pPr algn="ctr"/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Desde su llegada a Granada </a:t>
            </a:r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              hasta </a:t>
            </a:r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el comienzo de su </a:t>
            </a:r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                     Obra </a:t>
            </a:r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 </a:t>
            </a:r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Hospitalidad</a:t>
            </a:r>
            <a:endParaRPr lang="es-ES" sz="2400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</a:endParaRPr>
          </a:p>
        </p:txBody>
      </p:sp>
      <p:pic>
        <p:nvPicPr>
          <p:cNvPr id="7173" name="Picture 5" descr="Ver las imágenes de origen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74"/>
          <a:stretch/>
        </p:blipFill>
        <p:spPr bwMode="auto">
          <a:xfrm>
            <a:off x="4680291" y="476672"/>
            <a:ext cx="4377778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90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13471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341460" y="-105782"/>
            <a:ext cx="9361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b="1" dirty="0" smtClean="0">
                <a:solidFill>
                  <a:srgbClr val="0070C0"/>
                </a:solidFill>
                <a:latin typeface="Forte" pitchFamily="66" charset="0"/>
              </a:rPr>
              <a:t>2</a:t>
            </a:r>
            <a:endParaRPr lang="es-ES" sz="8800" b="1" dirty="0">
              <a:solidFill>
                <a:srgbClr val="0070C0"/>
              </a:solidFill>
              <a:latin typeface="Forte" pitchFamily="66" charset="0"/>
            </a:endParaRPr>
          </a:p>
        </p:txBody>
      </p:sp>
      <p:sp>
        <p:nvSpPr>
          <p:cNvPr id="10" name="9 Elipse"/>
          <p:cNvSpPr/>
          <p:nvPr/>
        </p:nvSpPr>
        <p:spPr>
          <a:xfrm>
            <a:off x="179512" y="128314"/>
            <a:ext cx="1080000" cy="1080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1331640" y="232192"/>
            <a:ext cx="777686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Juan de Dios.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Desde su llegada a Granada hasta el comienzo de su Obra de Hospitalidad</a:t>
            </a:r>
          </a:p>
        </p:txBody>
      </p:sp>
      <p:pic>
        <p:nvPicPr>
          <p:cNvPr id="12" name="Picture 11" descr="C:\Users\mhereu\Desktop\Crea una carpeta\Librero en Grana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528901"/>
            <a:ext cx="2807982" cy="406033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3203848" y="1772816"/>
            <a:ext cx="57606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 </a:t>
            </a:r>
            <a:r>
              <a:rPr lang="es-ES" sz="2000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1538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,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con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43 años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llega a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Granada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,                     instalándose como </a:t>
            </a:r>
            <a:r>
              <a:rPr lang="es-ES" sz="2000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librero</a:t>
            </a:r>
            <a:r>
              <a:rPr lang="es-ES" sz="2000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 un pequeño local                   al lado de la Puerta Elvira, donde hoy se erige una Capilla en su nombre.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56992"/>
            <a:ext cx="1800199" cy="3265949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49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13471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341460" y="-105782"/>
            <a:ext cx="9361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b="1" dirty="0" smtClean="0">
                <a:solidFill>
                  <a:srgbClr val="0070C0"/>
                </a:solidFill>
                <a:latin typeface="Forte" pitchFamily="66" charset="0"/>
              </a:rPr>
              <a:t>2</a:t>
            </a:r>
            <a:endParaRPr lang="es-ES" sz="8800" b="1" dirty="0">
              <a:solidFill>
                <a:srgbClr val="0070C0"/>
              </a:solidFill>
              <a:latin typeface="Forte" pitchFamily="66" charset="0"/>
            </a:endParaRPr>
          </a:p>
        </p:txBody>
      </p:sp>
      <p:sp>
        <p:nvSpPr>
          <p:cNvPr id="10" name="9 Elipse"/>
          <p:cNvSpPr/>
          <p:nvPr/>
        </p:nvSpPr>
        <p:spPr>
          <a:xfrm>
            <a:off x="179512" y="128314"/>
            <a:ext cx="1080000" cy="1080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3203848" y="1772816"/>
            <a:ext cx="57606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 </a:t>
            </a:r>
            <a:r>
              <a:rPr lang="es-ES" sz="2000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1539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,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con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44 años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el </a:t>
            </a:r>
            <a:r>
              <a:rPr lang="es-ES" sz="2000" dirty="0" smtClean="0">
                <a:ea typeface="Geneva" pitchFamily="-105" charset="-128"/>
              </a:rPr>
              <a:t>20 </a:t>
            </a:r>
            <a:r>
              <a:rPr lang="es-ES" sz="2000" dirty="0">
                <a:ea typeface="Geneva" pitchFamily="-105" charset="-128"/>
              </a:rPr>
              <a:t>de </a:t>
            </a:r>
            <a:r>
              <a:rPr lang="es-ES" sz="2000" dirty="0" smtClean="0">
                <a:ea typeface="Geneva" pitchFamily="-105" charset="-128"/>
              </a:rPr>
              <a:t>enero (Fiesta </a:t>
            </a:r>
            <a:r>
              <a:rPr lang="es-ES" sz="2000" dirty="0">
                <a:ea typeface="Geneva" pitchFamily="-105" charset="-128"/>
              </a:rPr>
              <a:t>de San </a:t>
            </a:r>
            <a:r>
              <a:rPr lang="es-ES" sz="2000" dirty="0" smtClean="0">
                <a:ea typeface="Geneva" pitchFamily="-105" charset="-128"/>
              </a:rPr>
              <a:t>Sebastián), en </a:t>
            </a:r>
            <a:r>
              <a:rPr lang="es-ES" sz="2000" dirty="0">
                <a:ea typeface="Geneva" pitchFamily="-105" charset="-128"/>
              </a:rPr>
              <a:t>la Ermita de los Mártires escucha un sermón de </a:t>
            </a:r>
            <a:r>
              <a:rPr lang="es-ES" sz="2000" b="1" dirty="0">
                <a:ea typeface="Geneva" pitchFamily="-105" charset="-128"/>
              </a:rPr>
              <a:t>Juan de Ávila </a:t>
            </a:r>
            <a:r>
              <a:rPr lang="es-ES" sz="2000" dirty="0">
                <a:ea typeface="Geneva" pitchFamily="-105" charset="-128"/>
              </a:rPr>
              <a:t>y resulta alcanzado de lleno por la gracia de </a:t>
            </a:r>
            <a:r>
              <a:rPr lang="es-ES" sz="2000" dirty="0" smtClean="0">
                <a:ea typeface="Geneva" pitchFamily="-105" charset="-128"/>
              </a:rPr>
              <a:t>Dios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.</a:t>
            </a: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>
                <a:latin typeface="Candara" pitchFamily="34" charset="0"/>
                <a:ea typeface="Geneva" pitchFamily="-105" charset="-128"/>
              </a:rPr>
              <a:t>Le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causa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tanta impresión aquella doctrina, que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sale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de allí como fuera de sí, absorto, dando voces: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¡misericordia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, misericordia, Dios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mío!</a:t>
            </a: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y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se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echa por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el suelo, arrancándose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los ropajes, las barbas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y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cabellos.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 Las imágenes y libros devotos los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reparte,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y los libros profanos los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quema.</a:t>
            </a: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endParaRPr lang="es-ES" sz="2000" dirty="0" smtClean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Los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que lo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ven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piensan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que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ha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perdido el juicio.</a:t>
            </a:r>
          </a:p>
          <a:p>
            <a:pPr algn="ctr">
              <a:defRPr/>
            </a:pPr>
            <a:endParaRPr lang="es-ES" sz="2000" dirty="0" smtClean="0">
              <a:latin typeface="Candara" pitchFamily="34" charset="0"/>
              <a:ea typeface="Geneva" pitchFamily="-105" charset="-128"/>
            </a:endParaRPr>
          </a:p>
        </p:txBody>
      </p:sp>
      <p:pic>
        <p:nvPicPr>
          <p:cNvPr id="11266" name="Picture 2" descr="Resultado de imagen de san juan de avi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9" y="1574606"/>
            <a:ext cx="2765723" cy="394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15 Conector recto de flecha"/>
          <p:cNvCxnSpPr/>
          <p:nvPr/>
        </p:nvCxnSpPr>
        <p:spPr>
          <a:xfrm flipH="1">
            <a:off x="2987824" y="2708920"/>
            <a:ext cx="2880320" cy="11423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1331640" y="232192"/>
            <a:ext cx="777686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Juan de Dios.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Desde su llegada a Granada hasta el comienzo de su Obra de Hospitalidad</a:t>
            </a:r>
          </a:p>
        </p:txBody>
      </p:sp>
      <p:pic>
        <p:nvPicPr>
          <p:cNvPr id="11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2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13471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341460" y="-105782"/>
            <a:ext cx="9361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b="1" dirty="0" smtClean="0">
                <a:solidFill>
                  <a:srgbClr val="0070C0"/>
                </a:solidFill>
                <a:latin typeface="Forte" pitchFamily="66" charset="0"/>
              </a:rPr>
              <a:t>2</a:t>
            </a:r>
            <a:endParaRPr lang="es-ES" sz="8800" b="1" dirty="0">
              <a:solidFill>
                <a:srgbClr val="0070C0"/>
              </a:solidFill>
              <a:latin typeface="Forte" pitchFamily="66" charset="0"/>
            </a:endParaRPr>
          </a:p>
        </p:txBody>
      </p:sp>
      <p:sp>
        <p:nvSpPr>
          <p:cNvPr id="10" name="9 Elipse"/>
          <p:cNvSpPr/>
          <p:nvPr/>
        </p:nvSpPr>
        <p:spPr>
          <a:xfrm>
            <a:off x="179512" y="128314"/>
            <a:ext cx="1080000" cy="1080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3203848" y="1772816"/>
            <a:ext cx="57606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latin typeface="Candara" pitchFamily="34" charset="0"/>
                <a:ea typeface="Geneva" pitchFamily="-105" charset="-128"/>
              </a:rPr>
              <a:t>Desnudo y descalzo,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llora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amargamente y así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está tres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días, sin comer ni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beber. Visto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por personas honradas le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llevan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 casa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del padre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Juan de Ávila, que le había convertido.</a:t>
            </a:r>
          </a:p>
          <a:p>
            <a:pPr algn="ctr">
              <a:defRPr/>
            </a:pPr>
            <a:endParaRPr lang="es-ES" sz="2000" dirty="0" smtClean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El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maestro Juan de Ávila lo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levanta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del suelo, le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consuela,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y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le anima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 que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persevere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en el servicio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a Nuestro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Señor y le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da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documentos y consejos de cómo comportarse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.</a:t>
            </a:r>
          </a:p>
        </p:txBody>
      </p:sp>
      <p:pic>
        <p:nvPicPr>
          <p:cNvPr id="15" name="Picture 11" descr="C:\Users\mhereu\Desktop\Crea una carpeta\Encuentro con Juan de Avila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652" y="1652777"/>
            <a:ext cx="2847180" cy="408047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1331640" y="232192"/>
            <a:ext cx="777686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Juan de Dios.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Desde su llegada a Granada hasta el comienzo de su Obra de Hospitalidad</a:t>
            </a:r>
          </a:p>
        </p:txBody>
      </p:sp>
      <p:pic>
        <p:nvPicPr>
          <p:cNvPr id="11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62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13471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341460" y="-105782"/>
            <a:ext cx="9361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b="1" dirty="0" smtClean="0">
                <a:solidFill>
                  <a:srgbClr val="0070C0"/>
                </a:solidFill>
                <a:latin typeface="Forte" pitchFamily="66" charset="0"/>
              </a:rPr>
              <a:t>2</a:t>
            </a:r>
            <a:endParaRPr lang="es-ES" sz="8800" b="1" dirty="0">
              <a:solidFill>
                <a:srgbClr val="0070C0"/>
              </a:solidFill>
              <a:latin typeface="Forte" pitchFamily="66" charset="0"/>
            </a:endParaRPr>
          </a:p>
        </p:txBody>
      </p:sp>
      <p:sp>
        <p:nvSpPr>
          <p:cNvPr id="10" name="9 Elipse"/>
          <p:cNvSpPr/>
          <p:nvPr/>
        </p:nvSpPr>
        <p:spPr>
          <a:xfrm>
            <a:off x="179512" y="128314"/>
            <a:ext cx="1080000" cy="1080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3203848" y="1772816"/>
            <a:ext cx="57606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latin typeface="Candara" pitchFamily="34" charset="0"/>
                <a:ea typeface="Geneva" pitchFamily="-105" charset="-128"/>
              </a:rPr>
              <a:t>Los signos con que se manifiesta su conversión </a:t>
            </a:r>
            <a:br>
              <a:rPr lang="es-ES" sz="2000" dirty="0">
                <a:latin typeface="Candara" pitchFamily="34" charset="0"/>
                <a:ea typeface="Geneva" pitchFamily="-105" charset="-128"/>
              </a:rPr>
            </a:br>
            <a:r>
              <a:rPr lang="es-ES" sz="2000" dirty="0">
                <a:latin typeface="Candara" pitchFamily="34" charset="0"/>
                <a:ea typeface="Geneva" pitchFamily="-105" charset="-128"/>
              </a:rPr>
              <a:t>son tan extraños que es ingresado en el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                 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Hospital 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Real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 donde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es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atendido como un enfermo mental. El </a:t>
            </a:r>
            <a:r>
              <a:rPr lang="es-ES" sz="2000" i="1" dirty="0">
                <a:latin typeface="Candara" pitchFamily="34" charset="0"/>
                <a:ea typeface="Geneva" pitchFamily="-105" charset="-128"/>
              </a:rPr>
              <a:t>“loco de Granada”</a:t>
            </a:r>
            <a:r>
              <a:rPr lang="es-ES" sz="2000" i="1" dirty="0" smtClean="0">
                <a:latin typeface="Candara" pitchFamily="34" charset="0"/>
                <a:ea typeface="Geneva" pitchFamily="-105" charset="-128"/>
              </a:rPr>
              <a:t>.</a:t>
            </a:r>
          </a:p>
          <a:p>
            <a:pPr algn="ctr">
              <a:defRPr/>
            </a:pPr>
            <a:endParaRPr lang="es-ES" sz="2000" dirty="0" smtClean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Allí, las formulas que se usan para curar son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azotarlos,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desnudarlos, atarlos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de pies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y manos, y lanzarles agua fría.</a:t>
            </a: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endParaRPr lang="es-ES" sz="2000" dirty="0" smtClean="0">
              <a:latin typeface="Candara" pitchFamily="34" charset="0"/>
              <a:ea typeface="Geneva" pitchFamily="-105" charset="-128"/>
            </a:endParaRPr>
          </a:p>
        </p:txBody>
      </p:sp>
      <p:pic>
        <p:nvPicPr>
          <p:cNvPr id="12" name="Picture 11" descr="C:\Users\mhereu\Desktop\Crea una carpeta\En el Hospital Re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955" y="1556792"/>
            <a:ext cx="2866619" cy="417646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Resultado de imagen de hospital real de gra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58434"/>
            <a:ext cx="2736304" cy="188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1331640" y="232192"/>
            <a:ext cx="777686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Juan de Dios.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Desde su llegada a Granada hasta el comienzo de su Obra de Hospitalidad</a:t>
            </a:r>
          </a:p>
        </p:txBody>
      </p:sp>
      <p:pic>
        <p:nvPicPr>
          <p:cNvPr id="11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98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13471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341460" y="-105782"/>
            <a:ext cx="9361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b="1" dirty="0" smtClean="0">
                <a:solidFill>
                  <a:srgbClr val="0070C0"/>
                </a:solidFill>
                <a:latin typeface="Forte" pitchFamily="66" charset="0"/>
              </a:rPr>
              <a:t>2</a:t>
            </a:r>
            <a:endParaRPr lang="es-ES" sz="8800" b="1" dirty="0">
              <a:solidFill>
                <a:srgbClr val="0070C0"/>
              </a:solidFill>
              <a:latin typeface="Forte" pitchFamily="66" charset="0"/>
            </a:endParaRPr>
          </a:p>
        </p:txBody>
      </p:sp>
      <p:sp>
        <p:nvSpPr>
          <p:cNvPr id="10" name="9 Elipse"/>
          <p:cNvSpPr/>
          <p:nvPr/>
        </p:nvSpPr>
        <p:spPr>
          <a:xfrm>
            <a:off x="179512" y="128314"/>
            <a:ext cx="1080000" cy="1080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3923928" y="1628800"/>
            <a:ext cx="50405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latin typeface="Candara" pitchFamily="34" charset="0"/>
                <a:ea typeface="Geneva" pitchFamily="-105" charset="-128"/>
              </a:rPr>
              <a:t>Juan empieza a ayudar a los enfermos que se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encuentran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en el Hospital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Real. Esta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experiencia influirá en su decisión posterior de crear un hospital para atender a los enfermos con más humanidad.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                                 El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“sueño de Juan de Dios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”.</a:t>
            </a: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endParaRPr lang="es-ES" sz="2000" dirty="0" smtClean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Cuando ve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castigar a los otros enfermos,                 lleno de compasión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dice: “</a:t>
            </a:r>
            <a:r>
              <a:rPr lang="es-ES" sz="2000" i="1" dirty="0" smtClean="0">
                <a:latin typeface="Candara" pitchFamily="34" charset="0"/>
                <a:ea typeface="Geneva" pitchFamily="-105" charset="-128"/>
              </a:rPr>
              <a:t>Jesucristo </a:t>
            </a:r>
            <a:r>
              <a:rPr lang="es-ES" sz="2000" i="1" dirty="0">
                <a:latin typeface="Candara" pitchFamily="34" charset="0"/>
                <a:ea typeface="Geneva" pitchFamily="-105" charset="-128"/>
              </a:rPr>
              <a:t>mi Dios me traiga </a:t>
            </a:r>
            <a:r>
              <a:rPr lang="es-ES" sz="2000" i="1" dirty="0" smtClean="0">
                <a:latin typeface="Candara" pitchFamily="34" charset="0"/>
                <a:ea typeface="Geneva" pitchFamily="-105" charset="-128"/>
              </a:rPr>
              <a:t>tiempo </a:t>
            </a:r>
            <a:r>
              <a:rPr lang="es-ES" sz="2000" i="1" dirty="0">
                <a:latin typeface="Candara" pitchFamily="34" charset="0"/>
                <a:ea typeface="Geneva" pitchFamily="-105" charset="-128"/>
              </a:rPr>
              <a:t>en que yo pueda recoger los pobres </a:t>
            </a:r>
            <a:r>
              <a:rPr lang="es-ES" sz="2000" i="1" dirty="0" smtClean="0">
                <a:latin typeface="Candara" pitchFamily="34" charset="0"/>
                <a:ea typeface="Geneva" pitchFamily="-105" charset="-128"/>
              </a:rPr>
              <a:t>desamparados </a:t>
            </a:r>
            <a:r>
              <a:rPr lang="es-ES" sz="2000" i="1" dirty="0">
                <a:latin typeface="Candara" pitchFamily="34" charset="0"/>
                <a:ea typeface="Geneva" pitchFamily="-105" charset="-128"/>
              </a:rPr>
              <a:t>y faltos </a:t>
            </a:r>
            <a:r>
              <a:rPr lang="es-ES" sz="2000" i="1" dirty="0" smtClean="0">
                <a:latin typeface="Candara" pitchFamily="34" charset="0"/>
                <a:ea typeface="Geneva" pitchFamily="-105" charset="-128"/>
              </a:rPr>
              <a:t>de juicio, </a:t>
            </a:r>
            <a:r>
              <a:rPr lang="es-ES" sz="2000" i="1" dirty="0">
                <a:latin typeface="Candara" pitchFamily="34" charset="0"/>
                <a:ea typeface="Geneva" pitchFamily="-105" charset="-128"/>
              </a:rPr>
              <a:t>para curarlos </a:t>
            </a:r>
            <a:r>
              <a:rPr lang="es-ES" sz="2000" i="1" dirty="0" smtClean="0">
                <a:latin typeface="Candara" pitchFamily="34" charset="0"/>
                <a:ea typeface="Geneva" pitchFamily="-105" charset="-128"/>
              </a:rPr>
              <a:t>con caridad </a:t>
            </a:r>
            <a:r>
              <a:rPr lang="es-ES" sz="2000" i="1" dirty="0">
                <a:latin typeface="Candara" pitchFamily="34" charset="0"/>
                <a:ea typeface="Geneva" pitchFamily="-105" charset="-128"/>
              </a:rPr>
              <a:t>y </a:t>
            </a:r>
            <a:r>
              <a:rPr lang="es-ES" sz="2000" i="1" dirty="0" smtClean="0">
                <a:latin typeface="Candara" pitchFamily="34" charset="0"/>
                <a:ea typeface="Geneva" pitchFamily="-105" charset="-128"/>
              </a:rPr>
              <a:t>amor”.</a:t>
            </a:r>
            <a:endParaRPr lang="es-ES" sz="2000" i="1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endParaRPr lang="es-ES" sz="2000" dirty="0" smtClean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Al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poco tiempo y viendo su buen comportamiento, le dejan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libre.</a:t>
            </a:r>
            <a:endParaRPr lang="es-ES" sz="2000" dirty="0">
              <a:latin typeface="Candara" pitchFamily="34" charset="0"/>
              <a:ea typeface="Geneva" pitchFamily="-105" charset="-128"/>
            </a:endParaRPr>
          </a:p>
        </p:txBody>
      </p:sp>
      <p:pic>
        <p:nvPicPr>
          <p:cNvPr id="14" name="Picture 11" descr="C:\Users\mhereu\Desktop\Crea una carpeta\Loco en el Hospital-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628800"/>
            <a:ext cx="3504456" cy="273630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1331640" y="232192"/>
            <a:ext cx="777686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Juan de Dios.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Desde su llegada a Granada hasta el comienzo de su Obra de Hospitalidad</a:t>
            </a:r>
          </a:p>
        </p:txBody>
      </p:sp>
      <p:pic>
        <p:nvPicPr>
          <p:cNvPr id="11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42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Flecha derecha"/>
          <p:cNvSpPr/>
          <p:nvPr/>
        </p:nvSpPr>
        <p:spPr>
          <a:xfrm>
            <a:off x="1475656" y="4763675"/>
            <a:ext cx="5544616" cy="28803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Flecha derecha"/>
          <p:cNvSpPr/>
          <p:nvPr/>
        </p:nvSpPr>
        <p:spPr>
          <a:xfrm rot="10800000">
            <a:off x="395536" y="3501008"/>
            <a:ext cx="7488832" cy="288032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1 Flecha derecha"/>
          <p:cNvSpPr/>
          <p:nvPr/>
        </p:nvSpPr>
        <p:spPr>
          <a:xfrm>
            <a:off x="1547665" y="2459419"/>
            <a:ext cx="5544616" cy="288032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0" y="263550"/>
            <a:ext cx="9143999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A lo largo de esta Actividad                                 trabajaremos </a:t>
            </a:r>
            <a:r>
              <a:rPr lang="es-ES" sz="3200" b="1" dirty="0" smtClean="0">
                <a:solidFill>
                  <a:srgbClr val="C00000"/>
                </a:solidFill>
                <a:latin typeface="Candara" pitchFamily="34" charset="0"/>
              </a:rPr>
              <a:t>3</a:t>
            </a:r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</a:t>
            </a:r>
            <a:r>
              <a:rPr lang="es-ES" sz="3200" b="1" dirty="0" smtClean="0">
                <a:solidFill>
                  <a:srgbClr val="C00000"/>
                </a:solidFill>
                <a:latin typeface="Candara" pitchFamily="34" charset="0"/>
              </a:rPr>
              <a:t>contenidos</a:t>
            </a:r>
            <a:endParaRPr lang="es-ES" sz="3200" b="1" dirty="0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980729" y="2039565"/>
            <a:ext cx="6479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Vida y Obra de San Juan de Dios</a:t>
            </a:r>
            <a:endParaRPr lang="es-ES" sz="2800" b="1" dirty="0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12577" y="3064221"/>
            <a:ext cx="7847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La Orden Hospitalaria en España y el Mundo</a:t>
            </a:r>
            <a:endParaRPr lang="es-ES" sz="2800" b="1" dirty="0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980729" y="4345940"/>
            <a:ext cx="6155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Principios y Valores de la Orden</a:t>
            </a:r>
            <a:endParaRPr lang="es-ES" sz="2800" b="1" dirty="0">
              <a:solidFill>
                <a:srgbClr val="C00000"/>
              </a:solidFill>
              <a:latin typeface="Candara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63"/>
          <a:stretch/>
        </p:blipFill>
        <p:spPr bwMode="auto">
          <a:xfrm>
            <a:off x="395696" y="1484784"/>
            <a:ext cx="1440000" cy="1440000"/>
          </a:xfrm>
          <a:prstGeom prst="ellipse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2" r="-120"/>
          <a:stretch/>
        </p:blipFill>
        <p:spPr bwMode="auto">
          <a:xfrm>
            <a:off x="395535" y="3987430"/>
            <a:ext cx="1440000" cy="1440000"/>
          </a:xfrm>
          <a:prstGeom prst="ellipse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531427"/>
            <a:ext cx="1512000" cy="15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14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13471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341460" y="-105782"/>
            <a:ext cx="9361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b="1" dirty="0" smtClean="0">
                <a:solidFill>
                  <a:srgbClr val="0070C0"/>
                </a:solidFill>
                <a:latin typeface="Forte" pitchFamily="66" charset="0"/>
              </a:rPr>
              <a:t>2</a:t>
            </a:r>
            <a:endParaRPr lang="es-ES" sz="8800" b="1" dirty="0">
              <a:solidFill>
                <a:srgbClr val="0070C0"/>
              </a:solidFill>
              <a:latin typeface="Forte" pitchFamily="66" charset="0"/>
            </a:endParaRPr>
          </a:p>
        </p:txBody>
      </p:sp>
      <p:sp>
        <p:nvSpPr>
          <p:cNvPr id="10" name="9 Elipse"/>
          <p:cNvSpPr/>
          <p:nvPr/>
        </p:nvSpPr>
        <p:spPr>
          <a:xfrm>
            <a:off x="179512" y="128314"/>
            <a:ext cx="1080000" cy="1080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2987824" y="1556792"/>
            <a:ext cx="61561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latin typeface="Candara" pitchFamily="34" charset="0"/>
                <a:ea typeface="Geneva" pitchFamily="-105" charset="-128"/>
              </a:rPr>
              <a:t>Juan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se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pone en contacto con Juan de Ávila para decirle que se siente tocado por la gracia de Dios y pide que le oriente en este nuevo camino de hospitalidad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.</a:t>
            </a: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>
                <a:latin typeface="Candara" pitchFamily="34" charset="0"/>
                <a:ea typeface="Geneva" pitchFamily="-105" charset="-128"/>
              </a:rPr>
              <a:t>Viaja 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Baeza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y 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Guadalupe,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donde recibe formación básica en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enfermería en el Hospital General de la                     Orden de los Jerónimos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y confirma su orientación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              para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cuidar de los más pobres y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enfermos.</a:t>
            </a:r>
            <a:endParaRPr lang="es-ES" sz="2000" dirty="0">
              <a:latin typeface="Candara" pitchFamily="34" charset="0"/>
              <a:ea typeface="Geneva" pitchFamily="-105" charset="-128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19736"/>
            <a:ext cx="52387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 t="2344" r="2332" b="2054"/>
          <a:stretch/>
        </p:blipFill>
        <p:spPr bwMode="auto">
          <a:xfrm>
            <a:off x="107504" y="1700808"/>
            <a:ext cx="2832641" cy="380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1331640" y="232192"/>
            <a:ext cx="777686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Juan de Dios.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Desde su llegada a Granada hasta el comienzo de su Obra de Hospitalidad</a:t>
            </a:r>
          </a:p>
        </p:txBody>
      </p:sp>
      <p:pic>
        <p:nvPicPr>
          <p:cNvPr id="11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3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13471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341460" y="-105782"/>
            <a:ext cx="9361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b="1" dirty="0" smtClean="0">
                <a:solidFill>
                  <a:srgbClr val="0070C0"/>
                </a:solidFill>
                <a:latin typeface="Forte" pitchFamily="66" charset="0"/>
              </a:rPr>
              <a:t>2</a:t>
            </a:r>
            <a:endParaRPr lang="es-ES" sz="8800" b="1" dirty="0">
              <a:solidFill>
                <a:srgbClr val="0070C0"/>
              </a:solidFill>
              <a:latin typeface="Forte" pitchFamily="66" charset="0"/>
            </a:endParaRPr>
          </a:p>
        </p:txBody>
      </p:sp>
      <p:sp>
        <p:nvSpPr>
          <p:cNvPr id="10" name="9 Elipse"/>
          <p:cNvSpPr/>
          <p:nvPr/>
        </p:nvSpPr>
        <p:spPr>
          <a:xfrm>
            <a:off x="179512" y="128314"/>
            <a:ext cx="1080000" cy="1080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3275856" y="1556792"/>
            <a:ext cx="568863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latin typeface="Candara" pitchFamily="34" charset="0"/>
                <a:ea typeface="Geneva" pitchFamily="-105" charset="-128"/>
              </a:rPr>
              <a:t>Juan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de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Dios,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saliendo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de Guadalupe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, llega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un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viernes de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mañana a Granada,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se va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al monte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por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un haz de leña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para venderlo. Tiene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tanta vergüenza,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que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no se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atreve a entrar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así en la ciudad y aquella noche la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pasa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en la ermita de los Santos Mártires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.</a:t>
            </a: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>
                <a:latin typeface="Candara" pitchFamily="34" charset="0"/>
                <a:ea typeface="Geneva" pitchFamily="-105" charset="-128"/>
              </a:rPr>
              <a:t>Al día siguiente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entra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en la Ciudad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hasta llegar a la plaza </a:t>
            </a:r>
            <a:r>
              <a:rPr lang="es-ES" sz="2000" dirty="0" err="1" smtClean="0">
                <a:latin typeface="Candara" pitchFamily="34" charset="0"/>
                <a:ea typeface="Geneva" pitchFamily="-105" charset="-128"/>
              </a:rPr>
              <a:t>Bib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-Rambla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, le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conoce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mucha gente, y algunos se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ríen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de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él. </a:t>
            </a: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>
                <a:latin typeface="Candara" pitchFamily="34" charset="0"/>
                <a:ea typeface="Geneva" pitchFamily="-105" charset="-128"/>
              </a:rPr>
              <a:t>Pese al estigma de ser considerado un loco vuelve a Granada para ayudar a los más necesitados.</a:t>
            </a:r>
          </a:p>
        </p:txBody>
      </p:sp>
      <p:pic>
        <p:nvPicPr>
          <p:cNvPr id="15" name="Picture 2" descr="Prov"/>
          <p:cNvPicPr>
            <a:picLocks noChangeAspect="1" noChangeArrowheads="1"/>
          </p:cNvPicPr>
          <p:nvPr/>
        </p:nvPicPr>
        <p:blipFill rotWithShape="1">
          <a:blip r:embed="rId2" cstate="print"/>
          <a:srcRect t="1497"/>
          <a:stretch/>
        </p:blipFill>
        <p:spPr bwMode="auto">
          <a:xfrm>
            <a:off x="179512" y="1573895"/>
            <a:ext cx="3096344" cy="372731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12" name="11 CuadroTexto"/>
          <p:cNvSpPr txBox="1"/>
          <p:nvPr/>
        </p:nvSpPr>
        <p:spPr>
          <a:xfrm>
            <a:off x="1331640" y="232192"/>
            <a:ext cx="777686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Juan de Dios.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1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Desde su llegada a Granada hasta el comienzo de su Obra de Hospitalidad</a:t>
            </a:r>
          </a:p>
        </p:txBody>
      </p:sp>
      <p:pic>
        <p:nvPicPr>
          <p:cNvPr id="11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44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79512" y="0"/>
            <a:ext cx="4392488" cy="47971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>
            <a:off x="35496" y="2780928"/>
            <a:ext cx="4698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i="1" dirty="0" smtClean="0">
                <a:solidFill>
                  <a:srgbClr val="0070C0"/>
                </a:solidFill>
                <a:latin typeface="Candara" pitchFamily="34" charset="0"/>
              </a:rPr>
              <a:t>San Juan de Dios</a:t>
            </a:r>
            <a:endParaRPr lang="es-ES" sz="40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pPr algn="ctr"/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Su Obra </a:t>
            </a:r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 </a:t>
            </a:r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Hospitalidad                            en Granada</a:t>
            </a:r>
            <a:endParaRPr lang="es-ES" sz="2400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1" t="14529" r="14565" b="27562"/>
          <a:stretch/>
        </p:blipFill>
        <p:spPr bwMode="auto">
          <a:xfrm>
            <a:off x="1176866" y="220133"/>
            <a:ext cx="2243667" cy="242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" t="1159" r="1530" b="1141"/>
          <a:stretch/>
        </p:blipFill>
        <p:spPr bwMode="auto">
          <a:xfrm>
            <a:off x="4703879" y="216024"/>
            <a:ext cx="4332617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55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13471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1475656" y="232192"/>
            <a:ext cx="7776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San Juan de Dios.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Su Obra </a:t>
            </a: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 </a:t>
            </a:r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Hospitalidad en </a:t>
            </a: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Granada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3295989" y="1467599"/>
            <a:ext cx="56886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 </a:t>
            </a:r>
            <a:r>
              <a:rPr lang="es-ES" sz="2000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1539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, al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volver de Guadalupe,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comienza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Juan de Dios a ejercitarse en la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hospitalidad y con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la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venta de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la leña empieza 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atender 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los enfermos que encuentra por la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calle, albergándolos en el zaguán  de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la 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Casa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de 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los Tiros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del Sr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. Miguel </a:t>
            </a:r>
            <a:r>
              <a:rPr lang="es-ES" sz="2000" dirty="0" err="1">
                <a:latin typeface="Candara" pitchFamily="34" charset="0"/>
                <a:ea typeface="Geneva" pitchFamily="-105" charset="-128"/>
              </a:rPr>
              <a:t>Abid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Venegas.</a:t>
            </a: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1" t="14529" r="14565" b="27562"/>
          <a:stretch/>
        </p:blipFill>
        <p:spPr bwMode="auto">
          <a:xfrm>
            <a:off x="114223" y="-50837"/>
            <a:ext cx="1289425" cy="139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1" descr="C:\Users\mhereu\Desktop\Crea una carpeta\Limosnero-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872" y="1556792"/>
            <a:ext cx="3082117" cy="429204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335312"/>
            <a:ext cx="2178942" cy="3262040"/>
          </a:xfrm>
          <a:prstGeom prst="rect">
            <a:avLst/>
          </a:prstGeom>
          <a:ln w="127000" cap="sq">
            <a:noFill/>
            <a:miter lim="800000"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8650" t="4845" r="18544" b="74458"/>
          <a:stretch/>
        </p:blipFill>
        <p:spPr bwMode="auto">
          <a:xfrm>
            <a:off x="6150710" y="4061213"/>
            <a:ext cx="2525746" cy="1456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53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13471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3275856" y="1483037"/>
            <a:ext cx="56886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latin typeface="Candara" pitchFamily="34" charset="0"/>
                <a:ea typeface="Geneva" pitchFamily="-105" charset="-128"/>
              </a:rPr>
              <a:t>Después abre su primer 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Hospital en la calle Lucena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 de Granada. Todas las noches sale por las calles pidiendo limosna para ayudar a los pobres y enfermos que tiene acogidos.</a:t>
            </a: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Cobra tanta fama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el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Hospital y acuden tantos enfermos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y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peregrinos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que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tiene que tomar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otra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casa. Entre </a:t>
            </a:r>
            <a:r>
              <a:rPr lang="es-ES" sz="2000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1543-7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, funda su segundo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Hospital en la                         Cuesta de </a:t>
            </a:r>
            <a:r>
              <a:rPr lang="es-ES" sz="2000" b="1" dirty="0" err="1" smtClean="0">
                <a:latin typeface="Candara" pitchFamily="34" charset="0"/>
                <a:ea typeface="Geneva" pitchFamily="-105" charset="-128"/>
              </a:rPr>
              <a:t>Gomérez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.</a:t>
            </a:r>
            <a:endParaRPr lang="es-ES" sz="2000" b="1" dirty="0" smtClean="0">
              <a:latin typeface="Candara" pitchFamily="34" charset="0"/>
              <a:ea typeface="Geneva" pitchFamily="-105" charset="-128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1" t="14529" r="14565" b="27562"/>
          <a:stretch/>
        </p:blipFill>
        <p:spPr bwMode="auto">
          <a:xfrm>
            <a:off x="114223" y="-50837"/>
            <a:ext cx="1289425" cy="139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 descr="C:\Users\mhereu\Desktop\Crea una carpeta\Un hospital a su medida.gif"/>
          <p:cNvPicPr>
            <a:picLocks noChangeAspect="1" noChangeArrowheads="1"/>
          </p:cNvPicPr>
          <p:nvPr/>
        </p:nvPicPr>
        <p:blipFill rotWithShape="1">
          <a:blip r:embed="rId3"/>
          <a:srcRect r="2157" b="1924"/>
          <a:stretch/>
        </p:blipFill>
        <p:spPr bwMode="auto">
          <a:xfrm>
            <a:off x="251520" y="1628799"/>
            <a:ext cx="2942259" cy="41719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9" t="14012" r="10938" b="8572"/>
          <a:stretch/>
        </p:blipFill>
        <p:spPr>
          <a:xfrm>
            <a:off x="3419872" y="4509120"/>
            <a:ext cx="2700299" cy="202522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189" y="4509121"/>
            <a:ext cx="2700299" cy="202522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13 CuadroTexto"/>
          <p:cNvSpPr txBox="1"/>
          <p:nvPr/>
        </p:nvSpPr>
        <p:spPr>
          <a:xfrm>
            <a:off x="1475656" y="232192"/>
            <a:ext cx="7776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San Juan de Dios.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Su Obra </a:t>
            </a: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 </a:t>
            </a:r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Hospitalidad en </a:t>
            </a: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Granada</a:t>
            </a:r>
          </a:p>
        </p:txBody>
      </p:sp>
      <p:pic>
        <p:nvPicPr>
          <p:cNvPr id="11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86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13471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3275856" y="1483037"/>
            <a:ext cx="56886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latin typeface="Candara" pitchFamily="34" charset="0"/>
                <a:ea typeface="Geneva" pitchFamily="-105" charset="-128"/>
              </a:rPr>
              <a:t>En cierta ocasión se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encuentra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con un cadáver en la puerta de su hospital y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pide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ayuda a una familia noble para enterrarlo. Al no recibir ayuda, Juan de Dios les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amenaza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con dejarlo en la puerta de su casa. Al final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puede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darle cristiana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sepultura.</a:t>
            </a: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Para pedir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limosna para los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pobres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de su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hospital, lleva una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capacha grande, en la cual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recoge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los bienes que le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dan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, y en las manos dos ollas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atadas 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un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cordel para echar comida y líquidos. Recorre las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calles de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Granada,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especialmente de noche, dando voces, y diciendo:</a:t>
            </a: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i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¡Hermanos, haceos </a:t>
            </a:r>
            <a:r>
              <a:rPr lang="es-ES" sz="2000" i="1" dirty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bien para vosotros mismos,</a:t>
            </a:r>
          </a:p>
          <a:p>
            <a:pPr algn="ctr">
              <a:defRPr/>
            </a:pPr>
            <a:r>
              <a:rPr lang="es-ES" sz="2000" i="1" dirty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 haciendo el bien a los </a:t>
            </a:r>
            <a:r>
              <a:rPr lang="es-ES" sz="2000" i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demás!</a:t>
            </a:r>
            <a:endParaRPr lang="es-ES" sz="2000" i="1" dirty="0">
              <a:solidFill>
                <a:srgbClr val="C00000"/>
              </a:solidFill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1" t="14529" r="14565" b="27562"/>
          <a:stretch/>
        </p:blipFill>
        <p:spPr bwMode="auto">
          <a:xfrm>
            <a:off x="114223" y="-50837"/>
            <a:ext cx="1289425" cy="139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 descr="C:\Users\mhereu\Desktop\Crea una carpeta\Llevando en brazos a un enferm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122" y="1556792"/>
            <a:ext cx="3108734" cy="417821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1475656" y="232192"/>
            <a:ext cx="7776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San Juan de Dios.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Su Obra </a:t>
            </a: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 </a:t>
            </a:r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Hospitalidad en </a:t>
            </a: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Granada</a:t>
            </a:r>
          </a:p>
        </p:txBody>
      </p:sp>
      <p:pic>
        <p:nvPicPr>
          <p:cNvPr id="8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86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13471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3275856" y="2780928"/>
            <a:ext cx="56886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 </a:t>
            </a:r>
            <a:r>
              <a:rPr lang="es-ES" sz="2000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1546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, se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le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unen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nuevos compañeros que le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ayudan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en la tarea de cuidar y servir a los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pobres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: </a:t>
            </a:r>
            <a:endParaRPr lang="es-ES" sz="2000" dirty="0" smtClean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Antón 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Martín y Pedro Velasco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. </a:t>
            </a:r>
            <a:endParaRPr lang="es-ES" sz="2000" dirty="0" smtClean="0">
              <a:latin typeface="Candara" pitchFamily="34" charset="0"/>
              <a:ea typeface="Geneva" pitchFamily="-105" charset="-128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1" t="14529" r="14565" b="27562"/>
          <a:stretch/>
        </p:blipFill>
        <p:spPr bwMode="auto">
          <a:xfrm>
            <a:off x="114223" y="-50837"/>
            <a:ext cx="1289425" cy="139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" t="3942" r="5623" b="3319"/>
          <a:stretch/>
        </p:blipFill>
        <p:spPr bwMode="auto">
          <a:xfrm>
            <a:off x="150844" y="1580582"/>
            <a:ext cx="2908988" cy="43686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475656" y="232192"/>
            <a:ext cx="7776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San Juan de Dios.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Su Obra </a:t>
            </a: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 </a:t>
            </a:r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Hospitalidad en </a:t>
            </a: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Granada</a:t>
            </a:r>
          </a:p>
        </p:txBody>
      </p:sp>
      <p:pic>
        <p:nvPicPr>
          <p:cNvPr id="10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35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13471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2987824" y="1620083"/>
            <a:ext cx="60486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 </a:t>
            </a:r>
            <a:r>
              <a:rPr lang="es-ES" sz="2000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1548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, con 53 años,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emprende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un largo viaje a Valladolid con la intención de recaudar fondos en la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Corte. Llega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 entrevistarse con el futuro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Rey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Felipe II.</a:t>
            </a: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De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Miguel Muñoz (obispo de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Tuy) recibe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el nombre y nuevo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hábito. Le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sugiere que tome el nombre de Juan de Dios y que vista una túnica basta a modo de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hábito.</a:t>
            </a: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1" t="14529" r="14565" b="27562"/>
          <a:stretch/>
        </p:blipFill>
        <p:spPr bwMode="auto">
          <a:xfrm>
            <a:off x="114223" y="-50837"/>
            <a:ext cx="1289425" cy="139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 descr="C:\Users\mhereu\Desktop\Crea una carpeta\Pidiendo para los pobres.gif"/>
          <p:cNvPicPr>
            <a:picLocks noChangeAspect="1" noChangeArrowheads="1"/>
          </p:cNvPicPr>
          <p:nvPr/>
        </p:nvPicPr>
        <p:blipFill rotWithShape="1">
          <a:blip r:embed="rId3"/>
          <a:srcRect l="2574" t="1431" r="3844" b="1576"/>
          <a:stretch/>
        </p:blipFill>
        <p:spPr bwMode="auto">
          <a:xfrm>
            <a:off x="224845" y="1466765"/>
            <a:ext cx="2625967" cy="448251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475656" y="232192"/>
            <a:ext cx="7776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San Juan de Dios.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Su Obra </a:t>
            </a: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 </a:t>
            </a:r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Hospitalidad en </a:t>
            </a: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Granada</a:t>
            </a:r>
          </a:p>
        </p:txBody>
      </p:sp>
      <p:pic>
        <p:nvPicPr>
          <p:cNvPr id="10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26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13471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3060450" y="1620083"/>
            <a:ext cx="60835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 </a:t>
            </a:r>
            <a:r>
              <a:rPr lang="es-ES" sz="2000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1549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, con 54 años, arde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el Hospital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Real de Granada.</a:t>
            </a: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>
                <a:latin typeface="Candara" pitchFamily="34" charset="0"/>
                <a:ea typeface="Geneva" pitchFamily="-105" charset="-128"/>
              </a:rPr>
              <a:t>Juan de Dios se dirige rápidamente al hospital y logra sacar a todos los enfermos, dejando perplejos a los que le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ven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entrar y salir, a pesar del peligro del fuego, con enfermos en sus brazos.</a:t>
            </a:r>
          </a:p>
          <a:p>
            <a:pPr algn="ctr">
              <a:defRPr/>
            </a:pPr>
            <a:endParaRPr lang="es-ES" sz="2000" dirty="0" smtClean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Así se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consolida su fama de santo en toda la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ciudad.</a:t>
            </a: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1" t="14529" r="14565" b="27562"/>
          <a:stretch/>
        </p:blipFill>
        <p:spPr bwMode="auto">
          <a:xfrm>
            <a:off x="114223" y="-50837"/>
            <a:ext cx="1289425" cy="139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 descr="C:\Users\mhereu\Desktop\Crea una carpeta\Incendio en el Hospit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614" y="1586051"/>
            <a:ext cx="2909836" cy="429122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475656" y="232192"/>
            <a:ext cx="7776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San Juan de Dios.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Su Obra </a:t>
            </a: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 </a:t>
            </a:r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Hospitalidad en </a:t>
            </a: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Granada</a:t>
            </a:r>
          </a:p>
        </p:txBody>
      </p:sp>
      <p:pic>
        <p:nvPicPr>
          <p:cNvPr id="9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78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13471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3275856" y="1620083"/>
            <a:ext cx="57241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El 8 de marzo de </a:t>
            </a:r>
            <a:r>
              <a:rPr lang="es-ES" sz="2000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1550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, Juan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de Dios muere en casa de los Pisa, a los 55 años, víctima de una pulmonía, como consecuencia de haberse lanzado a las frías aguas del río Genil para salvar a un joven que se estaba ahogando.</a:t>
            </a: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1" t="14529" r="14565" b="27562"/>
          <a:stretch/>
        </p:blipFill>
        <p:spPr bwMode="auto">
          <a:xfrm>
            <a:off x="114223" y="-50837"/>
            <a:ext cx="1289425" cy="139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3" descr="C:\Users\mhereu\Desktop\Crea una carpeta\La muerte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437" y="1484784"/>
            <a:ext cx="3009098" cy="446449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475656" y="232192"/>
            <a:ext cx="7776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San Juan de Dios.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Su Obra </a:t>
            </a: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 </a:t>
            </a:r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Hospitalidad en </a:t>
            </a: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Granada</a:t>
            </a:r>
          </a:p>
        </p:txBody>
      </p:sp>
      <p:pic>
        <p:nvPicPr>
          <p:cNvPr id="10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52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1052736"/>
            <a:ext cx="4571998" cy="23762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4571998" y="0"/>
            <a:ext cx="457200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1" y="1484784"/>
            <a:ext cx="4571998" cy="14465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Vida y Obra de                      San Juan de Dios</a:t>
            </a:r>
            <a:endParaRPr lang="es-ES" sz="4400" b="1" dirty="0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3" name="AutoShape 2" descr="blob:https://web.whatsapp.com/9f3b0ffa-5ad4-4fb1-9a13-4905b604253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" name="8 Imagen" descr="S. J. D.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5254" y="620688"/>
            <a:ext cx="4159234" cy="554461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37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13471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1" t="14529" r="14565" b="27562"/>
          <a:stretch/>
        </p:blipFill>
        <p:spPr bwMode="auto">
          <a:xfrm>
            <a:off x="114223" y="-50837"/>
            <a:ext cx="1289425" cy="139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475656" y="232192"/>
            <a:ext cx="7776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San Juan de Dios.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Su Obra </a:t>
            </a: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 </a:t>
            </a:r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Hospitalidad en </a:t>
            </a: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Granada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275856" y="1556792"/>
            <a:ext cx="568863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Juan de Dios impulsa una nueva forma de organizar un Hospital, siendo la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persona el centro de su atención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:</a:t>
            </a:r>
          </a:p>
          <a:p>
            <a:pPr algn="ctr">
              <a:defRPr/>
            </a:pPr>
            <a:endParaRPr lang="es-ES" sz="2000" dirty="0" smtClean="0">
              <a:latin typeface="Candara" pitchFamily="34" charset="0"/>
              <a:ea typeface="Geneva" pitchFamily="-105" charset="-128"/>
            </a:endParaRPr>
          </a:p>
          <a:p>
            <a:pPr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Algunos de los avances que difunde son: </a:t>
            </a:r>
          </a:p>
          <a:p>
            <a:pPr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marL="536575" indent="-355600">
              <a:spcAft>
                <a:spcPts val="1200"/>
              </a:spcAft>
              <a:buClr>
                <a:srgbClr val="0070C0"/>
              </a:buClr>
              <a:buFont typeface="Wingdings 3" panose="05040102010807070707" pitchFamily="18" charset="2"/>
              <a:buChar char=""/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Abrir 24 horas.</a:t>
            </a:r>
          </a:p>
          <a:p>
            <a:pPr marL="536575" indent="-355600">
              <a:spcAft>
                <a:spcPts val="1200"/>
              </a:spcAft>
              <a:buClr>
                <a:srgbClr val="0070C0"/>
              </a:buClr>
              <a:buFont typeface="Wingdings 3" panose="05040102010807070707" pitchFamily="18" charset="2"/>
              <a:buChar char=""/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Atender a toda clase de personas, sin distinción de raza, religión o condición social.</a:t>
            </a:r>
          </a:p>
          <a:p>
            <a:pPr marL="536575" indent="-355600">
              <a:spcAft>
                <a:spcPts val="1200"/>
              </a:spcAft>
              <a:buClr>
                <a:srgbClr val="0070C0"/>
              </a:buClr>
              <a:buFont typeface="Wingdings 3" panose="05040102010807070707" pitchFamily="18" charset="2"/>
              <a:buChar char=""/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Organizar a los enfermos por tipo de enfermedad, sexo y edad.</a:t>
            </a:r>
          </a:p>
          <a:p>
            <a:pPr marL="536575" indent="-355600">
              <a:spcAft>
                <a:spcPts val="1200"/>
              </a:spcAft>
              <a:buClr>
                <a:srgbClr val="0070C0"/>
              </a:buClr>
              <a:buFont typeface="Wingdings 3" panose="05040102010807070707" pitchFamily="18" charset="2"/>
              <a:buChar char=""/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Proporcionar una cama a cada enfermo.</a:t>
            </a:r>
          </a:p>
          <a:p>
            <a:pPr marL="536575" indent="-355600">
              <a:spcAft>
                <a:spcPts val="1200"/>
              </a:spcAft>
              <a:buClr>
                <a:srgbClr val="0070C0"/>
              </a:buClr>
              <a:buFont typeface="Wingdings 3" panose="05040102010807070707" pitchFamily="18" charset="2"/>
              <a:buChar char=""/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Propiciar una atención humana e integral.</a:t>
            </a:r>
            <a:endParaRPr lang="es-ES" sz="2000" dirty="0">
              <a:latin typeface="Candara" pitchFamily="34" charset="0"/>
              <a:ea typeface="Geneva" pitchFamily="-105" charset="-128"/>
            </a:endParaRPr>
          </a:p>
        </p:txBody>
      </p:sp>
      <p:pic>
        <p:nvPicPr>
          <p:cNvPr id="8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Users\mhereu\Desktop\Crea una carpeta\Un hospital a su medida.gif"/>
          <p:cNvPicPr>
            <a:picLocks noChangeAspect="1" noChangeArrowheads="1"/>
          </p:cNvPicPr>
          <p:nvPr/>
        </p:nvPicPr>
        <p:blipFill rotWithShape="1">
          <a:blip r:embed="rId4"/>
          <a:srcRect r="2157" b="1924"/>
          <a:stretch/>
        </p:blipFill>
        <p:spPr bwMode="auto">
          <a:xfrm>
            <a:off x="251520" y="1628799"/>
            <a:ext cx="2942259" cy="41719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44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13471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1" t="14529" r="14565" b="27562"/>
          <a:stretch/>
        </p:blipFill>
        <p:spPr bwMode="auto">
          <a:xfrm>
            <a:off x="114223" y="-50837"/>
            <a:ext cx="1289425" cy="139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475656" y="232192"/>
            <a:ext cx="7776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San Juan de Dios.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Su Obra </a:t>
            </a: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 </a:t>
            </a:r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Hospitalidad en </a:t>
            </a: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Granada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419872" y="1556792"/>
            <a:ext cx="5544616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Juan de Dios vive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cuidando y curando,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física y espiritualmente a personas enfermas y necesitadas aún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 riesgo de su propia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vida: </a:t>
            </a:r>
          </a:p>
          <a:p>
            <a:pPr algn="ctr">
              <a:defRPr/>
            </a:pPr>
            <a:endParaRPr lang="es-ES" sz="1400" dirty="0" smtClean="0">
              <a:latin typeface="Candara" pitchFamily="34" charset="0"/>
              <a:ea typeface="Geneva" pitchFamily="-105" charset="-128"/>
            </a:endParaRPr>
          </a:p>
          <a:p>
            <a:pPr marL="342900" indent="-342900" algn="just">
              <a:spcAft>
                <a:spcPts val="600"/>
              </a:spcAft>
              <a:buClr>
                <a:srgbClr val="0070C0"/>
              </a:buClr>
              <a:buFont typeface="Wingdings 3" panose="05040102010807070707" pitchFamily="18" charset="2"/>
              <a:buChar char=""/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Facilita cobijo a transeúntes y pobres vergonzantes. </a:t>
            </a:r>
          </a:p>
          <a:p>
            <a:pPr marL="342900" indent="-342900" algn="just">
              <a:spcAft>
                <a:spcPts val="600"/>
              </a:spcAft>
              <a:buClr>
                <a:srgbClr val="0070C0"/>
              </a:buClr>
              <a:buFont typeface="Wingdings 3" panose="05040102010807070707" pitchFamily="18" charset="2"/>
              <a:buChar char=""/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Da digna sepultura a los fallecidos. </a:t>
            </a:r>
          </a:p>
          <a:p>
            <a:pPr marL="342900" indent="-342900" algn="just">
              <a:spcAft>
                <a:spcPts val="600"/>
              </a:spcAft>
              <a:buClr>
                <a:srgbClr val="0070C0"/>
              </a:buClr>
              <a:buFont typeface="Wingdings 3" panose="05040102010807070707" pitchFamily="18" charset="2"/>
              <a:buChar char=""/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Integra a personas excluidas en la sociedad: prostitutas, huérfanos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y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vagabundos.</a:t>
            </a:r>
          </a:p>
          <a:p>
            <a:pPr algn="ctr">
              <a:defRPr/>
            </a:pPr>
            <a:endParaRPr lang="es-ES" sz="1400" dirty="0" smtClean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Todo gracias a la limosna que pide a personas de todas las condiciones sociales.</a:t>
            </a:r>
            <a:endParaRPr lang="es-ES" sz="2000" i="1" dirty="0">
              <a:solidFill>
                <a:srgbClr val="C00000"/>
              </a:solidFill>
              <a:latin typeface="Candara" pitchFamily="34" charset="0"/>
              <a:ea typeface="Geneva" pitchFamily="-105" charset="-128"/>
            </a:endParaRPr>
          </a:p>
        </p:txBody>
      </p:sp>
      <p:pic>
        <p:nvPicPr>
          <p:cNvPr id="11" name="Picture 12" descr="C:\Users\mhereu\Desktop\Crea una carpeta\Llevando en brazos a un enferm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122" y="1556792"/>
            <a:ext cx="3108734" cy="417821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10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13471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629816" y="1620083"/>
            <a:ext cx="7884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latin typeface="Candara" pitchFamily="34" charset="0"/>
                <a:ea typeface="Geneva" pitchFamily="-105" charset="-128"/>
              </a:rPr>
              <a:t>Juan de Dios pasó por este mundo </a:t>
            </a:r>
            <a:r>
              <a:rPr lang="es-ES" sz="2000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haciendo el </a:t>
            </a:r>
            <a:r>
              <a:rPr lang="es-ES" sz="2000" b="1" dirty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bien a todos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                                                            sin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distinción de raza, religión o condición social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;                                                  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curando aún a riesgo de su propia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vida.</a:t>
            </a: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Su festividad se celebra el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8 de Marzo</a:t>
            </a: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1" t="14529" r="14565" b="27562"/>
          <a:stretch/>
        </p:blipFill>
        <p:spPr bwMode="auto">
          <a:xfrm>
            <a:off x="114223" y="-50837"/>
            <a:ext cx="1289425" cy="139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Resultado de imagen de san juan de dios patron de los enfermer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56992"/>
            <a:ext cx="5904656" cy="265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1475656" y="232192"/>
            <a:ext cx="7776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San Juan de Dios.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Su Obra </a:t>
            </a: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 </a:t>
            </a:r>
            <a:r>
              <a:rPr lang="es-E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Hospitalidad en </a:t>
            </a:r>
            <a:r>
              <a:rPr lang="es-E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Granada</a:t>
            </a:r>
          </a:p>
        </p:txBody>
      </p:sp>
      <p:pic>
        <p:nvPicPr>
          <p:cNvPr id="8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29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1052736"/>
            <a:ext cx="4571998" cy="23762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4571998" y="0"/>
            <a:ext cx="457200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1" y="1484784"/>
            <a:ext cx="4571998" cy="34778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La Orden Hospitalaria en España y el Mundo</a:t>
            </a:r>
          </a:p>
          <a:p>
            <a:pPr algn="ctr"/>
            <a:endParaRPr lang="es-ES" sz="4400" b="1" dirty="0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3" name="AutoShape 2" descr="blob:https://web.whatsapp.com/9f3b0ffa-5ad4-4fb1-9a13-4905b604253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194" name="Picture 2" descr="Ver las imágenes de ori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74672"/>
            <a:ext cx="3991952" cy="292268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1 Objeto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453384274"/>
              </p:ext>
            </p:extLst>
          </p:nvPr>
        </p:nvGraphicFramePr>
        <p:xfrm>
          <a:off x="4860033" y="304206"/>
          <a:ext cx="3991951" cy="313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9" name="Imagen de mapa de bits" r:id="rId4" imgW="5095835" imgH="3998645" progId="PBrush">
                  <p:embed/>
                </p:oleObj>
              </mc:Choice>
              <mc:Fallback>
                <p:oleObj name="Imagen de mapa de bits" r:id="rId4" imgW="5095835" imgH="3998645" progId="PBrush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3" y="304206"/>
                        <a:ext cx="3991951" cy="31330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75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275856" y="1620083"/>
            <a:ext cx="57241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San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Juan de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Dios tiene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un 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entierro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 multitudinario y suntuoso.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Su cuerpo es llevado por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los nobles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bienhechores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del Hospital, y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acompañado por religiosos,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autoridades de Granada,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pobres, hermanos, moriscos, y todas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las mujeres que había casado, y las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viudas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y doncellas pobres 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quienes remediaba.</a:t>
            </a: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Todos lloran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y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cuentan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de las limosnas,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caridad y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buen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ejemplo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que a todos había dado, hasta ponerlo en el convento de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Nuestra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Señora de la Victoria, donde se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deposita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en el panteón de Los Pisas.</a:t>
            </a: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394"/>
          <a:stretch/>
        </p:blipFill>
        <p:spPr bwMode="auto">
          <a:xfrm>
            <a:off x="146685" y="1594434"/>
            <a:ext cx="2825116" cy="40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            La 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Orden Hospitalaria en España y el Mundo</a:t>
            </a: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" y="71158"/>
            <a:ext cx="969557" cy="96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84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2910186" y="1340768"/>
            <a:ext cx="58737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latin typeface="Candara" pitchFamily="34" charset="0"/>
                <a:ea typeface="Geneva" pitchFamily="-105" charset="-128"/>
              </a:rPr>
              <a:t>En este primer tiempo, se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unen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 la Congregación, dos insignes hombres: </a:t>
            </a:r>
            <a:endParaRPr lang="es-ES" sz="2000" dirty="0" smtClean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Pedro 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Pecador y Juan Grande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. </a:t>
            </a:r>
            <a:endParaRPr lang="es-ES" sz="2000" dirty="0" smtClean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Los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dos habían llevado una vida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de oración y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después fundaron hospitales en Málaga, Antequera, Sevilla, Arcos, Jerez de la Frontera y Ronda. </a:t>
            </a:r>
            <a:endParaRPr lang="es-ES" sz="2000" dirty="0" smtClean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Los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dos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piden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al Hno. Mayor de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Granada ser recibidos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como novicios en la nueva Congregación, donde alcanzaron altos grados de santidad. </a:t>
            </a:r>
            <a:endParaRPr lang="es-ES" sz="2000" dirty="0" smtClean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San Juan Grande,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está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canonizado y es el patrón de la Diócesis de Jerez de la Frontera.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            La 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Orden Hospitalaria en España y el Mundo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" y="71158"/>
            <a:ext cx="969557" cy="96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Ver las imágenes de ori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64937"/>
            <a:ext cx="2520280" cy="415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9 Conector recto de flecha"/>
          <p:cNvCxnSpPr/>
          <p:nvPr/>
        </p:nvCxnSpPr>
        <p:spPr>
          <a:xfrm flipH="1">
            <a:off x="2771802" y="5301208"/>
            <a:ext cx="2124000" cy="0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01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2910186" y="1340768"/>
            <a:ext cx="58737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 </a:t>
            </a:r>
            <a:r>
              <a:rPr lang="es-ES" sz="2000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1571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, El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triunfo de la Cristiandad en Lepanto,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contribuye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 la propagación de los Hospitalarios fuera de España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.</a:t>
            </a: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Juan 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de Austria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lleva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consigo a varios Hermanos, para que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atiendan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 los heridos y enfermos de aquella difícil epopeya. </a:t>
            </a:r>
            <a:endParaRPr lang="es-ES" sz="2000" dirty="0" smtClean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Con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el triunfo,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entrega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 Pedro Soriano cinco mil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ducados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para edificar un 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Hospital en Nápoles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. </a:t>
            </a:r>
            <a:endParaRPr lang="es-ES" sz="2000" dirty="0" smtClean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Le sigue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la fundación de 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Roma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,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Perugia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y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Milán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. </a:t>
            </a:r>
            <a:endParaRPr lang="es-ES" sz="2000" dirty="0">
              <a:latin typeface="Candara" pitchFamily="34" charset="0"/>
              <a:ea typeface="Geneva" pitchFamily="-105" charset="-128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            La 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Orden Hospitalaria en España y el Mundo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" y="71158"/>
            <a:ext cx="969557" cy="96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66" y="1194172"/>
            <a:ext cx="2471349" cy="432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10 Conector recto de flecha"/>
          <p:cNvCxnSpPr/>
          <p:nvPr/>
        </p:nvCxnSpPr>
        <p:spPr>
          <a:xfrm flipH="1">
            <a:off x="2699792" y="2564904"/>
            <a:ext cx="2196000" cy="0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78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347864" y="1679317"/>
            <a:ext cx="56521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 </a:t>
            </a:r>
            <a:r>
              <a:rPr lang="es-ES" sz="2000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1585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, el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Arzobispo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redacta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unas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                Constituciones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que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impone a los                            Hermanos del Hospital de Granada.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/>
            </a:r>
            <a:br>
              <a:rPr lang="es-ES" sz="2000" dirty="0">
                <a:latin typeface="Candara" pitchFamily="34" charset="0"/>
                <a:ea typeface="Geneva" pitchFamily="-105" charset="-128"/>
              </a:rPr>
            </a:br>
            <a:endParaRPr lang="es-ES" sz="2000" dirty="0" smtClean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Para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todos los Hospitales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se publican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las que se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hicieron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en el primer Capítulo General celebrado en Roma el año </a:t>
            </a:r>
            <a:r>
              <a:rPr lang="es-ES" sz="2000" b="1" dirty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1587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. </a:t>
            </a:r>
            <a:endParaRPr lang="es-ES" sz="2000" dirty="0" smtClean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>
                <a:latin typeface="Candara" pitchFamily="34" charset="0"/>
                <a:ea typeface="Geneva" pitchFamily="-105" charset="-128"/>
              </a:rPr>
              <a:t/>
            </a:r>
            <a:br>
              <a:rPr lang="es-ES" sz="2000" dirty="0">
                <a:latin typeface="Candara" pitchFamily="34" charset="0"/>
                <a:ea typeface="Geneva" pitchFamily="-105" charset="-128"/>
              </a:rPr>
            </a:br>
            <a:r>
              <a:rPr lang="es-ES" sz="2000" dirty="0">
                <a:latin typeface="Candara" pitchFamily="34" charset="0"/>
                <a:ea typeface="Geneva" pitchFamily="-105" charset="-128"/>
              </a:rPr>
              <a:t>Al dividirse en dos Congregaciones se aprueban las Constituciones de </a:t>
            </a:r>
            <a:r>
              <a:rPr lang="es-ES" sz="2000" b="1" dirty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1596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 para la </a:t>
            </a:r>
            <a:r>
              <a:rPr lang="es-ES" sz="2000" b="1" dirty="0">
                <a:solidFill>
                  <a:srgbClr val="0070C0"/>
                </a:solidFill>
                <a:latin typeface="Candara" pitchFamily="34" charset="0"/>
                <a:ea typeface="Geneva" pitchFamily="-105" charset="-128"/>
              </a:rPr>
              <a:t>Congregación de Italia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y en </a:t>
            </a:r>
            <a:r>
              <a:rPr lang="es-ES" sz="2000" b="1" dirty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1611</a:t>
            </a:r>
            <a:r>
              <a:rPr lang="es-ES" sz="2000" dirty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para la </a:t>
            </a:r>
            <a:r>
              <a:rPr lang="es-ES" sz="2000" b="1" dirty="0">
                <a:solidFill>
                  <a:srgbClr val="0070C0"/>
                </a:solidFill>
                <a:latin typeface="Candara" pitchFamily="34" charset="0"/>
                <a:ea typeface="Geneva" pitchFamily="-105" charset="-128"/>
              </a:rPr>
              <a:t>Congregación de España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            La 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Orden Hospitalaria en España y el Mundo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" y="71158"/>
            <a:ext cx="969557" cy="96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 descr="Prime Costituzioni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8455"/>
          <a:stretch/>
        </p:blipFill>
        <p:spPr bwMode="auto">
          <a:xfrm>
            <a:off x="179511" y="1583267"/>
            <a:ext cx="3001491" cy="378994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/>
        </p:spPr>
      </p:pic>
      <p:pic>
        <p:nvPicPr>
          <p:cNvPr id="7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84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096344" y="1556792"/>
            <a:ext cx="60121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finales del 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siglo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XVII </a:t>
            </a:r>
          </a:p>
          <a:p>
            <a:pPr algn="ctr">
              <a:defRPr/>
            </a:pPr>
            <a:endParaRPr lang="es-ES" sz="2000" b="1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La </a:t>
            </a:r>
            <a:r>
              <a:rPr lang="es-ES" sz="2000" b="1" dirty="0">
                <a:solidFill>
                  <a:srgbClr val="0070C0"/>
                </a:solidFill>
                <a:latin typeface="Candara" pitchFamily="34" charset="0"/>
                <a:ea typeface="Geneva" pitchFamily="-105" charset="-128"/>
              </a:rPr>
              <a:t>Congregación Española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tiene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6 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Provincias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España, Portugal, América y Filipinas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, con 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117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Hospitales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con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3.400 camas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, y el servicio de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1.100 Hermanos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que atienden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unos </a:t>
            </a:r>
            <a:r>
              <a:rPr lang="es-ES" sz="2000" b="1" dirty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40.300 enfermos al año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.</a:t>
            </a:r>
          </a:p>
          <a:p>
            <a:pPr algn="ctr">
              <a:defRPr/>
            </a:pPr>
            <a:endParaRPr lang="es-ES" sz="2000" dirty="0" smtClean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La </a:t>
            </a:r>
            <a:r>
              <a:rPr lang="es-ES" sz="2000" b="1" dirty="0">
                <a:solidFill>
                  <a:srgbClr val="0070C0"/>
                </a:solidFill>
                <a:latin typeface="Candara" pitchFamily="34" charset="0"/>
                <a:ea typeface="Geneva" pitchFamily="-105" charset="-128"/>
              </a:rPr>
              <a:t>Congregación Italiana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tiene 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9 Provincias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Italia, Francia,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Alemania y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Polonia,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con 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108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Hospitales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con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2.050 camas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, y el servicio de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1.050 Hermanos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 que atienden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unos </a:t>
            </a:r>
            <a:r>
              <a:rPr lang="es-ES" sz="2000" b="1" dirty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44.000 enfermos al año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.</a:t>
            </a:r>
          </a:p>
          <a:p>
            <a:pPr algn="ctr">
              <a:defRPr/>
            </a:pPr>
            <a:endParaRPr lang="es-ES" sz="2000" dirty="0" smtClean="0">
              <a:latin typeface="Candara" pitchFamily="34" charset="0"/>
              <a:ea typeface="Geneva" pitchFamily="-105" charset="-128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            La 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Orden Hospitalaria en España y el Mundo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" y="71158"/>
            <a:ext cx="969557" cy="96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t="5323" r="7343" b="5460"/>
          <a:stretch/>
        </p:blipFill>
        <p:spPr bwMode="auto">
          <a:xfrm>
            <a:off x="107504" y="1427296"/>
            <a:ext cx="2954526" cy="403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8" y="1700808"/>
            <a:ext cx="3093230" cy="3529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3203848" y="1340768"/>
            <a:ext cx="576064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Desde </a:t>
            </a:r>
            <a:r>
              <a:rPr lang="es-ES" sz="2000" b="1" dirty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1775 a 1850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, se produce una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crisis en la Orden Hospitalaria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que termina con la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extinción 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temporal de la Orden en la Congregación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Española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. </a:t>
            </a: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 Europa, la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Revolución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francesa, y en España, los gobernantes liberales y la Ley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de Desamortización de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Mendizábal, asestan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un duro golpe a la vida religiosa. </a:t>
            </a:r>
            <a:endParaRPr lang="es-ES" sz="2000" dirty="0" smtClean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A la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Orden Hospitalaria se le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permite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conservar solamente dos Hospitales, el de Antón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Martín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en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Madrid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y el de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Sevilla,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y una Comunidad en Barcelona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            La 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Orden Hospitalaria en España y el Mundo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" y="71158"/>
            <a:ext cx="969557" cy="96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29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 Conector recto"/>
          <p:cNvCxnSpPr>
            <a:stCxn id="6" idx="0"/>
          </p:cNvCxnSpPr>
          <p:nvPr/>
        </p:nvCxnSpPr>
        <p:spPr>
          <a:xfrm flipV="1">
            <a:off x="1277644" y="1772816"/>
            <a:ext cx="0" cy="6122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2" descr="blob:https://web.whatsapp.com/9f3b0ffa-5ad4-4fb1-9a13-4905b604253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0" y="1196752"/>
            <a:ext cx="9143999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La Vida de </a:t>
            </a:r>
            <a:r>
              <a:rPr lang="es-E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San Juan de Dios                                                     </a:t>
            </a:r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la podemos dividir en </a:t>
            </a:r>
            <a:r>
              <a:rPr lang="es-ES" sz="3200" b="1" dirty="0" smtClean="0">
                <a:solidFill>
                  <a:srgbClr val="C00000"/>
                </a:solidFill>
                <a:latin typeface="Candara" pitchFamily="34" charset="0"/>
              </a:rPr>
              <a:t>3 etapas</a:t>
            </a:r>
            <a:endParaRPr lang="es-ES" sz="3200" b="1" dirty="0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971600" y="2198474"/>
            <a:ext cx="8460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b="1" dirty="0" smtClean="0">
                <a:solidFill>
                  <a:srgbClr val="0070C0"/>
                </a:solidFill>
                <a:latin typeface="Forte" pitchFamily="66" charset="0"/>
              </a:rPr>
              <a:t>1</a:t>
            </a:r>
            <a:endParaRPr lang="es-ES" sz="8800" b="1" dirty="0">
              <a:solidFill>
                <a:srgbClr val="0070C0"/>
              </a:solidFill>
              <a:latin typeface="Forte" pitchFamily="66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899592" y="3350602"/>
            <a:ext cx="9361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b="1" dirty="0" smtClean="0">
                <a:solidFill>
                  <a:srgbClr val="0070C0"/>
                </a:solidFill>
                <a:latin typeface="Forte" pitchFamily="66" charset="0"/>
              </a:rPr>
              <a:t>2</a:t>
            </a:r>
            <a:endParaRPr lang="es-ES" sz="8800" b="1" dirty="0">
              <a:solidFill>
                <a:srgbClr val="0070C0"/>
              </a:solidFill>
              <a:latin typeface="Forte" pitchFamily="66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27584" y="4581128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b="1" dirty="0" smtClean="0">
                <a:solidFill>
                  <a:srgbClr val="0070C0"/>
                </a:solidFill>
                <a:latin typeface="Forte" pitchFamily="66" charset="0"/>
              </a:rPr>
              <a:t>3</a:t>
            </a:r>
            <a:endParaRPr lang="es-ES" sz="8800" b="1" dirty="0">
              <a:solidFill>
                <a:srgbClr val="0070C0"/>
              </a:solidFill>
              <a:latin typeface="Forte" pitchFamily="66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737644" y="2385024"/>
            <a:ext cx="1080000" cy="1080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737644" y="3584698"/>
            <a:ext cx="1080000" cy="1080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737644" y="4797272"/>
            <a:ext cx="1080000" cy="1080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7" name="16 Conector recto"/>
          <p:cNvCxnSpPr>
            <a:stCxn id="13" idx="0"/>
            <a:endCxn id="6" idx="4"/>
          </p:cNvCxnSpPr>
          <p:nvPr/>
        </p:nvCxnSpPr>
        <p:spPr>
          <a:xfrm flipV="1">
            <a:off x="1277644" y="3465024"/>
            <a:ext cx="0" cy="11967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>
            <a:stCxn id="14" idx="0"/>
            <a:endCxn id="13" idx="4"/>
          </p:cNvCxnSpPr>
          <p:nvPr/>
        </p:nvCxnSpPr>
        <p:spPr>
          <a:xfrm flipV="1">
            <a:off x="1277644" y="4664698"/>
            <a:ext cx="0" cy="13257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23 CuadroTexto"/>
          <p:cNvSpPr txBox="1"/>
          <p:nvPr/>
        </p:nvSpPr>
        <p:spPr>
          <a:xfrm>
            <a:off x="1979712" y="2420888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Juan Ciudad Duarte.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Desde su Nacimiento hasta su llegada a Granada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1979712" y="3429000"/>
            <a:ext cx="6408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Juan de Dios.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Desde su llegada a Granada hasta el comienzo de su Obra de Hospitalidad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1979712" y="4851157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San Juan de Dios.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Su Obra de Hospitalidad en Granada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0" y="260648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            Vida y Obra </a:t>
            </a:r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 San 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Juan de </a:t>
            </a:r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Dios</a:t>
            </a:r>
            <a:endParaRPr lang="es-ES" sz="3200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4" y="57842"/>
            <a:ext cx="994894" cy="994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203848" y="1535301"/>
            <a:ext cx="57606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La restauración de la Orden la inicia 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Pablo </a:t>
            </a:r>
            <a:r>
              <a:rPr lang="es-ES" sz="2000" b="1" dirty="0" err="1">
                <a:latin typeface="Candara" pitchFamily="34" charset="0"/>
                <a:ea typeface="Geneva" pitchFamily="-105" charset="-128"/>
              </a:rPr>
              <a:t>Magallon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Francia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el año </a:t>
            </a:r>
            <a:r>
              <a:rPr lang="es-ES" sz="2000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1820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, fundando después Hospitales en Inglaterra, Irlanda y Bélgica.</a:t>
            </a: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endParaRPr lang="es-ES" sz="2000" dirty="0" smtClean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 Italia la reforma es llevada a cabo por el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Superior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General 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Juan María </a:t>
            </a:r>
            <a:r>
              <a:rPr lang="es-ES" sz="2000" b="1" dirty="0" err="1" smtClean="0">
                <a:latin typeface="Candara" pitchFamily="34" charset="0"/>
                <a:ea typeface="Geneva" pitchFamily="-105" charset="-128"/>
              </a:rPr>
              <a:t>Alfieri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. </a:t>
            </a: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Austria el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Padre 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Juan de Dios </a:t>
            </a:r>
            <a:r>
              <a:rPr lang="es-ES" sz="2000" b="1" dirty="0" err="1" smtClean="0">
                <a:latin typeface="Candara" pitchFamily="34" charset="0"/>
                <a:ea typeface="Geneva" pitchFamily="-105" charset="-128"/>
              </a:rPr>
              <a:t>Sobel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reforma toda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la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provincia.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En Baviera el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Padre </a:t>
            </a:r>
            <a:r>
              <a:rPr lang="es-ES" sz="2000" b="1" dirty="0" err="1">
                <a:latin typeface="Candara" pitchFamily="34" charset="0"/>
                <a:ea typeface="Geneva" pitchFamily="-105" charset="-128"/>
              </a:rPr>
              <a:t>Magnobono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instituye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una nueva provincia eclesiástica, con dos residencias hospitalarias.</a:t>
            </a:r>
            <a:endParaRPr lang="es-ES" sz="2000" dirty="0" smtClean="0">
              <a:latin typeface="Candara" pitchFamily="34" charset="0"/>
              <a:ea typeface="Geneva" pitchFamily="-105" charset="-128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            La 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Orden Hospitalaria en España y el Mundo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" y="71158"/>
            <a:ext cx="969557" cy="96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 descr="Ver las imágenes de orig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6" t="30748" r="1786" b="23973"/>
          <a:stretch/>
        </p:blipFill>
        <p:spPr bwMode="auto">
          <a:xfrm>
            <a:off x="179512" y="1556792"/>
            <a:ext cx="2904066" cy="206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75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203848" y="1535301"/>
            <a:ext cx="57606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 </a:t>
            </a:r>
            <a:r>
              <a:rPr lang="es-ES" sz="2000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1867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, el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Padre 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Benito </a:t>
            </a:r>
            <a:r>
              <a:rPr lang="es-ES" sz="2000" b="1" dirty="0" err="1">
                <a:latin typeface="Candara" pitchFamily="34" charset="0"/>
                <a:ea typeface="Geneva" pitchFamily="-105" charset="-128"/>
              </a:rPr>
              <a:t>Menni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empieza la restauración de la Orden en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España. </a:t>
            </a: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Promueve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nuevas fundaciones en </a:t>
            </a:r>
            <a:r>
              <a:rPr lang="es-ES" sz="2000" dirty="0" err="1">
                <a:latin typeface="Candara" pitchFamily="34" charset="0"/>
                <a:ea typeface="Geneva" pitchFamily="-105" charset="-128"/>
              </a:rPr>
              <a:t>Ciempozuelos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, Granada, Valencia, Zaragoza, Gibraltar, Palencia, dos en Madrid, </a:t>
            </a:r>
            <a:r>
              <a:rPr lang="es-ES" sz="2000" dirty="0" err="1" smtClean="0">
                <a:latin typeface="Candara" pitchFamily="34" charset="0"/>
                <a:ea typeface="Geneva" pitchFamily="-105" charset="-128"/>
              </a:rPr>
              <a:t>Sant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 </a:t>
            </a:r>
            <a:r>
              <a:rPr lang="es-ES" sz="2000" dirty="0" err="1" smtClean="0">
                <a:latin typeface="Candara" pitchFamily="34" charset="0"/>
                <a:ea typeface="Geneva" pitchFamily="-105" charset="-128"/>
              </a:rPr>
              <a:t>Boi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 de Llobregat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y la Casa de salud de Santa Águeda en Guipúzcoa, etc.  y luego funda hospitales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Portugal y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México (</a:t>
            </a:r>
            <a:r>
              <a:rPr lang="es-ES" sz="2000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1881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).</a:t>
            </a:r>
            <a:endParaRPr lang="es-ES" sz="2000" dirty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endParaRPr lang="es-ES" sz="2000" dirty="0" smtClean="0">
              <a:latin typeface="Candara" pitchFamily="34" charset="0"/>
              <a:ea typeface="Geneva" pitchFamily="-105" charset="-128"/>
            </a:endParaRPr>
          </a:p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También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funda la congregación de las Hermanas Hospitalarias del Sagrado Corazón de Jesús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.</a:t>
            </a:r>
            <a:endParaRPr lang="es-ES" sz="2000" dirty="0">
              <a:latin typeface="Candara" pitchFamily="34" charset="0"/>
              <a:ea typeface="Geneva" pitchFamily="-105" charset="-128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            La 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Orden Hospitalaria en España y el Mundo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" y="71158"/>
            <a:ext cx="969557" cy="96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 descr="C:\Users\victor\Desktop\San Benito Menni\01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340" y="1258014"/>
            <a:ext cx="2903599" cy="4259218"/>
          </a:xfrm>
          <a:prstGeom prst="rect">
            <a:avLst/>
          </a:prstGeom>
          <a:noFill/>
        </p:spPr>
      </p:pic>
      <p:pic>
        <p:nvPicPr>
          <p:cNvPr id="10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71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107504" y="1025441"/>
            <a:ext cx="8892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latin typeface="Candara" pitchFamily="34" charset="0"/>
                <a:ea typeface="Geneva" pitchFamily="-105" charset="-128"/>
              </a:rPr>
              <a:t>Desde su entierro,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la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semilla de Juan de Dios fructificó en sus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primeros compañeros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que continuaron extendiendo su obra por toda España y, después, por todo el mundo, llegando a ser lo que es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hoy </a:t>
            </a:r>
          </a:p>
          <a:p>
            <a:pPr algn="ctr">
              <a:defRPr/>
            </a:pPr>
            <a:r>
              <a:rPr lang="es-ES" sz="2000" b="1" dirty="0" smtClean="0">
                <a:solidFill>
                  <a:srgbClr val="0070C0"/>
                </a:solidFill>
                <a:latin typeface="Candara" pitchFamily="34" charset="0"/>
                <a:ea typeface="Geneva" pitchFamily="-105" charset="-128"/>
              </a:rPr>
              <a:t>ORDEN HOSPITALARIA DE </a:t>
            </a:r>
            <a:r>
              <a:rPr lang="es-ES" sz="2000" b="1" dirty="0">
                <a:solidFill>
                  <a:srgbClr val="0070C0"/>
                </a:solidFill>
                <a:latin typeface="Candara" pitchFamily="34" charset="0"/>
                <a:ea typeface="Geneva" pitchFamily="-105" charset="-128"/>
              </a:rPr>
              <a:t>SAN JUAN DE DIOS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            La 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Orden Hospitalaria en España y el Mundo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" y="71158"/>
            <a:ext cx="969557" cy="96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168352" y="3140968"/>
            <a:ext cx="5975648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defRPr/>
            </a:pPr>
            <a:r>
              <a:rPr lang="es-ES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1630</a:t>
            </a:r>
            <a:r>
              <a:rPr lang="es-ES" dirty="0" smtClean="0">
                <a:latin typeface="Candara" pitchFamily="34" charset="0"/>
                <a:ea typeface="Geneva" pitchFamily="-105" charset="-128"/>
              </a:rPr>
              <a:t>. </a:t>
            </a:r>
            <a:r>
              <a:rPr lang="pt-BR" dirty="0">
                <a:latin typeface="Candara" pitchFamily="34" charset="0"/>
                <a:ea typeface="Geneva" pitchFamily="-105" charset="-128"/>
              </a:rPr>
              <a:t>Beatificado </a:t>
            </a:r>
            <a:r>
              <a:rPr lang="pt-BR" dirty="0" smtClean="0">
                <a:latin typeface="Candara" pitchFamily="34" charset="0"/>
                <a:ea typeface="Geneva" pitchFamily="-105" charset="-128"/>
              </a:rPr>
              <a:t>por </a:t>
            </a:r>
            <a:r>
              <a:rPr lang="pt-BR" dirty="0" err="1" smtClean="0">
                <a:latin typeface="Candara" pitchFamily="34" charset="0"/>
                <a:ea typeface="Geneva" pitchFamily="-105" charset="-128"/>
              </a:rPr>
              <a:t>el</a:t>
            </a:r>
            <a:r>
              <a:rPr lang="pt-BR" dirty="0" smtClean="0">
                <a:latin typeface="Candara" pitchFamily="34" charset="0"/>
                <a:ea typeface="Geneva" pitchFamily="-105" charset="-128"/>
              </a:rPr>
              <a:t> Papa Urbano VIII.</a:t>
            </a:r>
          </a:p>
          <a:p>
            <a:pPr>
              <a:spcBef>
                <a:spcPts val="600"/>
              </a:spcBef>
              <a:spcAft>
                <a:spcPts val="1200"/>
              </a:spcAft>
              <a:defRPr/>
            </a:pPr>
            <a:r>
              <a:rPr lang="es-ES" b="1" dirty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1690</a:t>
            </a:r>
            <a:r>
              <a:rPr lang="es-ES" dirty="0">
                <a:latin typeface="Candara" pitchFamily="34" charset="0"/>
                <a:ea typeface="Geneva" pitchFamily="-105" charset="-128"/>
              </a:rPr>
              <a:t>. </a:t>
            </a:r>
            <a:r>
              <a:rPr lang="es-ES" dirty="0" smtClean="0">
                <a:latin typeface="Candara" pitchFamily="34" charset="0"/>
                <a:ea typeface="Geneva" pitchFamily="-105" charset="-128"/>
              </a:rPr>
              <a:t>Proclamado Santo</a:t>
            </a:r>
            <a:r>
              <a:rPr lang="es-ES" dirty="0">
                <a:latin typeface="Candara" pitchFamily="34" charset="0"/>
                <a:ea typeface="Geneva" pitchFamily="-105" charset="-128"/>
              </a:rPr>
              <a:t> </a:t>
            </a:r>
            <a:r>
              <a:rPr lang="es-ES" dirty="0" smtClean="0">
                <a:latin typeface="Candara" pitchFamily="34" charset="0"/>
                <a:ea typeface="Geneva" pitchFamily="-105" charset="-128"/>
              </a:rPr>
              <a:t>por el </a:t>
            </a:r>
            <a:r>
              <a:rPr lang="es-ES" dirty="0">
                <a:latin typeface="Candara" pitchFamily="34" charset="0"/>
                <a:ea typeface="Geneva" pitchFamily="-105" charset="-128"/>
              </a:rPr>
              <a:t>Papa Alejandro </a:t>
            </a:r>
            <a:r>
              <a:rPr lang="es-ES" dirty="0" smtClean="0">
                <a:latin typeface="Candara" pitchFamily="34" charset="0"/>
                <a:ea typeface="Geneva" pitchFamily="-105" charset="-128"/>
              </a:rPr>
              <a:t>VIII.</a:t>
            </a:r>
            <a:endParaRPr lang="es-ES" dirty="0">
              <a:latin typeface="Candara" pitchFamily="34" charset="0"/>
              <a:ea typeface="Geneva" pitchFamily="-105" charset="-128"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defRPr/>
            </a:pPr>
            <a:r>
              <a:rPr lang="es-ES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1886</a:t>
            </a:r>
            <a:r>
              <a:rPr lang="es-ES" dirty="0" smtClean="0">
                <a:latin typeface="Candara" pitchFamily="34" charset="0"/>
                <a:ea typeface="Geneva" pitchFamily="-105" charset="-128"/>
              </a:rPr>
              <a:t>. León </a:t>
            </a:r>
            <a:r>
              <a:rPr lang="es-ES" dirty="0">
                <a:latin typeface="Candara" pitchFamily="34" charset="0"/>
                <a:ea typeface="Geneva" pitchFamily="-105" charset="-128"/>
              </a:rPr>
              <a:t>XIII lo declara Patrón de </a:t>
            </a:r>
            <a:r>
              <a:rPr lang="es-ES" dirty="0" smtClean="0">
                <a:latin typeface="Candara" pitchFamily="34" charset="0"/>
                <a:ea typeface="Geneva" pitchFamily="-105" charset="-128"/>
              </a:rPr>
              <a:t>hospitales </a:t>
            </a:r>
            <a:r>
              <a:rPr lang="es-ES" dirty="0">
                <a:latin typeface="Candara" pitchFamily="34" charset="0"/>
                <a:ea typeface="Geneva" pitchFamily="-105" charset="-128"/>
              </a:rPr>
              <a:t>y </a:t>
            </a:r>
            <a:r>
              <a:rPr lang="es-ES" dirty="0" smtClean="0">
                <a:latin typeface="Candara" pitchFamily="34" charset="0"/>
                <a:ea typeface="Geneva" pitchFamily="-105" charset="-128"/>
              </a:rPr>
              <a:t>enfermos. </a:t>
            </a:r>
            <a:endParaRPr lang="es-ES" dirty="0">
              <a:latin typeface="Candara" pitchFamily="34" charset="0"/>
              <a:ea typeface="Geneva" pitchFamily="-105" charset="-128"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defRPr/>
            </a:pPr>
            <a:r>
              <a:rPr lang="es-ES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1930</a:t>
            </a:r>
            <a:r>
              <a:rPr lang="es-ES" dirty="0" smtClean="0">
                <a:latin typeface="Candara" pitchFamily="34" charset="0"/>
                <a:ea typeface="Geneva" pitchFamily="-105" charset="-128"/>
              </a:rPr>
              <a:t>. Pío </a:t>
            </a:r>
            <a:r>
              <a:rPr lang="es-ES" dirty="0">
                <a:latin typeface="Candara" pitchFamily="34" charset="0"/>
                <a:ea typeface="Geneva" pitchFamily="-105" charset="-128"/>
              </a:rPr>
              <a:t>IX lo declara Patrón de </a:t>
            </a:r>
            <a:r>
              <a:rPr lang="es-ES" dirty="0" smtClean="0">
                <a:latin typeface="Candara" pitchFamily="34" charset="0"/>
                <a:ea typeface="Geneva" pitchFamily="-105" charset="-128"/>
              </a:rPr>
              <a:t>enfermeros </a:t>
            </a:r>
            <a:r>
              <a:rPr lang="es-ES" dirty="0">
                <a:latin typeface="Candara" pitchFamily="34" charset="0"/>
                <a:ea typeface="Geneva" pitchFamily="-105" charset="-128"/>
              </a:rPr>
              <a:t>y </a:t>
            </a:r>
            <a:r>
              <a:rPr lang="es-ES" dirty="0" smtClean="0">
                <a:latin typeface="Candara" pitchFamily="34" charset="0"/>
                <a:ea typeface="Geneva" pitchFamily="-105" charset="-128"/>
              </a:rPr>
              <a:t>enfermeras.</a:t>
            </a:r>
            <a:endParaRPr lang="es-ES" dirty="0">
              <a:latin typeface="Candara" pitchFamily="34" charset="0"/>
              <a:ea typeface="Geneva" pitchFamily="-105" charset="-128"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defRPr/>
            </a:pPr>
            <a:r>
              <a:rPr lang="es-ES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1940</a:t>
            </a:r>
            <a:r>
              <a:rPr lang="es-ES" dirty="0" smtClean="0">
                <a:latin typeface="Candara" pitchFamily="34" charset="0"/>
                <a:ea typeface="Geneva" pitchFamily="-105" charset="-128"/>
              </a:rPr>
              <a:t>. Pío </a:t>
            </a:r>
            <a:r>
              <a:rPr lang="es-ES" dirty="0">
                <a:latin typeface="Candara" pitchFamily="34" charset="0"/>
                <a:ea typeface="Geneva" pitchFamily="-105" charset="-128"/>
              </a:rPr>
              <a:t>XII lo </a:t>
            </a:r>
            <a:r>
              <a:rPr lang="es-ES" dirty="0" smtClean="0">
                <a:latin typeface="Candara" pitchFamily="34" charset="0"/>
                <a:ea typeface="Geneva" pitchFamily="-105" charset="-128"/>
              </a:rPr>
              <a:t>declara Co-patrón </a:t>
            </a:r>
            <a:r>
              <a:rPr lang="es-ES" dirty="0">
                <a:latin typeface="Candara" pitchFamily="34" charset="0"/>
                <a:ea typeface="Geneva" pitchFamily="-105" charset="-128"/>
              </a:rPr>
              <a:t>de </a:t>
            </a:r>
            <a:r>
              <a:rPr lang="es-ES" dirty="0" smtClean="0">
                <a:latin typeface="Candara" pitchFamily="34" charset="0"/>
                <a:ea typeface="Geneva" pitchFamily="-105" charset="-128"/>
              </a:rPr>
              <a:t>Granada.</a:t>
            </a:r>
            <a:endParaRPr lang="es-ES" dirty="0">
              <a:latin typeface="Candara" pitchFamily="34" charset="0"/>
              <a:ea typeface="Geneva" pitchFamily="-105" charset="-128"/>
            </a:endParaRPr>
          </a:p>
          <a:p>
            <a:pPr>
              <a:spcBef>
                <a:spcPts val="600"/>
              </a:spcBef>
              <a:spcAft>
                <a:spcPts val="1200"/>
              </a:spcAft>
              <a:defRPr/>
            </a:pPr>
            <a:r>
              <a:rPr lang="es-ES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1953</a:t>
            </a:r>
            <a:r>
              <a:rPr lang="es-ES" dirty="0" smtClean="0">
                <a:latin typeface="Candara" pitchFamily="34" charset="0"/>
                <a:ea typeface="Geneva" pitchFamily="-105" charset="-128"/>
              </a:rPr>
              <a:t>. Pío </a:t>
            </a:r>
            <a:r>
              <a:rPr lang="es-ES" dirty="0">
                <a:latin typeface="Candara" pitchFamily="34" charset="0"/>
                <a:ea typeface="Geneva" pitchFamily="-105" charset="-128"/>
              </a:rPr>
              <a:t>XII lo declara </a:t>
            </a:r>
            <a:r>
              <a:rPr lang="es-ES" dirty="0" smtClean="0">
                <a:latin typeface="Candara" pitchFamily="34" charset="0"/>
                <a:ea typeface="Geneva" pitchFamily="-105" charset="-128"/>
              </a:rPr>
              <a:t>Patrón </a:t>
            </a:r>
            <a:r>
              <a:rPr lang="es-ES" dirty="0">
                <a:latin typeface="Candara" pitchFamily="34" charset="0"/>
                <a:ea typeface="Geneva" pitchFamily="-105" charset="-128"/>
              </a:rPr>
              <a:t>de los Bomberos de </a:t>
            </a:r>
            <a:r>
              <a:rPr lang="es-ES" dirty="0" smtClean="0">
                <a:latin typeface="Candara" pitchFamily="34" charset="0"/>
                <a:ea typeface="Geneva" pitchFamily="-105" charset="-128"/>
              </a:rPr>
              <a:t>España.</a:t>
            </a:r>
            <a:endParaRPr lang="es-ES" dirty="0">
              <a:latin typeface="Candara" pitchFamily="34" charset="0"/>
              <a:ea typeface="Geneva" pitchFamily="-105" charset="-128"/>
            </a:endParaRPr>
          </a:p>
        </p:txBody>
      </p:sp>
      <p:sp>
        <p:nvSpPr>
          <p:cNvPr id="3" name="2 Elipse"/>
          <p:cNvSpPr/>
          <p:nvPr/>
        </p:nvSpPr>
        <p:spPr>
          <a:xfrm>
            <a:off x="2915848" y="3212976"/>
            <a:ext cx="266764" cy="28803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2915848" y="5229200"/>
            <a:ext cx="266764" cy="28803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2915848" y="3717032"/>
            <a:ext cx="266764" cy="28803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2915848" y="4725144"/>
            <a:ext cx="266764" cy="28803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Elipse"/>
          <p:cNvSpPr/>
          <p:nvPr/>
        </p:nvSpPr>
        <p:spPr>
          <a:xfrm>
            <a:off x="2915848" y="4221088"/>
            <a:ext cx="266764" cy="28803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" name="5 Conector recto"/>
          <p:cNvCxnSpPr/>
          <p:nvPr/>
        </p:nvCxnSpPr>
        <p:spPr>
          <a:xfrm>
            <a:off x="3049198" y="3068960"/>
            <a:ext cx="0" cy="309634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" t="3665" r="5168" b="3635"/>
          <a:stretch/>
        </p:blipFill>
        <p:spPr bwMode="auto">
          <a:xfrm>
            <a:off x="227226" y="2420888"/>
            <a:ext cx="2544573" cy="349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3198218" y="2596842"/>
            <a:ext cx="5046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000" u="sng" dirty="0" smtClean="0">
                <a:latin typeface="Candara" pitchFamily="34" charset="0"/>
                <a:ea typeface="Geneva" pitchFamily="-105" charset="-128"/>
              </a:rPr>
              <a:t>Algunas fechas importantes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:</a:t>
            </a:r>
          </a:p>
        </p:txBody>
      </p:sp>
      <p:sp>
        <p:nvSpPr>
          <p:cNvPr id="20" name="19 Elipse"/>
          <p:cNvSpPr/>
          <p:nvPr/>
        </p:nvSpPr>
        <p:spPr>
          <a:xfrm>
            <a:off x="2915816" y="5733256"/>
            <a:ext cx="266764" cy="28803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29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            La 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Orden Hospitalaria en España y el Mundo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" y="71158"/>
            <a:ext cx="969557" cy="96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6634808" cy="310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126780" y="1052736"/>
            <a:ext cx="88904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La Orden Hospitalaria atiende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 más de </a:t>
            </a:r>
            <a:r>
              <a:rPr lang="es-ES" sz="2400" b="1" dirty="0">
                <a:solidFill>
                  <a:srgbClr val="0070C0"/>
                </a:solidFill>
                <a:latin typeface="Candara" pitchFamily="34" charset="0"/>
                <a:ea typeface="Geneva" pitchFamily="-105" charset="-128"/>
              </a:rPr>
              <a:t>1 millón de personas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al año </a:t>
            </a:r>
          </a:p>
          <a:p>
            <a:pPr algn="ctr">
              <a:defRPr/>
            </a:pPr>
            <a:r>
              <a:rPr lang="es-ES" sz="2000" dirty="0">
                <a:latin typeface="Candara" pitchFamily="34" charset="0"/>
                <a:ea typeface="Geneva" pitchFamily="-105" charset="-128"/>
              </a:rPr>
              <a:t>e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n más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50 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países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del mundo y en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400 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centros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107504" y="5085184"/>
            <a:ext cx="88904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latin typeface="Candara" pitchFamily="34" charset="0"/>
                <a:ea typeface="Geneva" pitchFamily="-105" charset="-128"/>
              </a:rPr>
              <a:t>Con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1.000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Hermanos,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60.000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profesionales, </a:t>
            </a:r>
            <a:br>
              <a:rPr lang="es-ES" sz="2000" dirty="0">
                <a:latin typeface="Candara" pitchFamily="34" charset="0"/>
                <a:ea typeface="Geneva" pitchFamily="-105" charset="-128"/>
              </a:rPr>
            </a:br>
            <a:r>
              <a:rPr lang="es-ES" sz="2000" dirty="0">
                <a:latin typeface="Candara" pitchFamily="34" charset="0"/>
                <a:ea typeface="Geneva" pitchFamily="-105" charset="-128"/>
              </a:rPr>
              <a:t>25.000 voluntarios y 300.000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benefactores-donantes</a:t>
            </a:r>
            <a:endParaRPr lang="es-ES" sz="2000" dirty="0">
              <a:latin typeface="Candara" pitchFamily="34" charset="0"/>
              <a:ea typeface="Geneva" pitchFamily="-105" charset="-128"/>
            </a:endParaRPr>
          </a:p>
        </p:txBody>
      </p:sp>
      <p:pic>
        <p:nvPicPr>
          <p:cNvPr id="13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81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            La 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Orden Hospitalaria en España y el Mundo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" y="71158"/>
            <a:ext cx="969557" cy="96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126780" y="1156682"/>
            <a:ext cx="88904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200" b="1" dirty="0" smtClean="0">
                <a:solidFill>
                  <a:srgbClr val="0070C0"/>
                </a:solidFill>
                <a:latin typeface="Candara" pitchFamily="34" charset="0"/>
                <a:ea typeface="Geneva" pitchFamily="-105" charset="-128"/>
              </a:rPr>
              <a:t>400 aprox. </a:t>
            </a:r>
            <a:r>
              <a:rPr lang="es-ES" sz="3200" b="1" dirty="0" smtClean="0">
                <a:latin typeface="Candara" pitchFamily="34" charset="0"/>
                <a:ea typeface="Geneva" pitchFamily="-105" charset="-128"/>
              </a:rPr>
              <a:t>centros </a:t>
            </a:r>
            <a:r>
              <a:rPr lang="es-ES" sz="3200" b="1" dirty="0">
                <a:latin typeface="Candara" pitchFamily="34" charset="0"/>
                <a:ea typeface="Geneva" pitchFamily="-105" charset="-128"/>
              </a:rPr>
              <a:t>asistenciales en el mundo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49" y="2000349"/>
            <a:ext cx="7358062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127855" y="3803779"/>
            <a:ext cx="24289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200" b="1" dirty="0" smtClean="0">
                <a:solidFill>
                  <a:srgbClr val="0070C0"/>
                </a:solidFill>
                <a:latin typeface="Candara" pitchFamily="34" charset="0"/>
                <a:ea typeface="Geneva" pitchFamily="-105" charset="-128"/>
              </a:rPr>
              <a:t>América </a:t>
            </a:r>
            <a:r>
              <a:rPr lang="es-ES" sz="3600" b="1" dirty="0" smtClean="0">
                <a:solidFill>
                  <a:srgbClr val="0070C0"/>
                </a:solidFill>
                <a:latin typeface="Candara" pitchFamily="34" charset="0"/>
                <a:ea typeface="Geneva" pitchFamily="-105" charset="-128"/>
              </a:rPr>
              <a:t>90</a:t>
            </a:r>
            <a:endParaRPr lang="es-ES" sz="3200" b="1" dirty="0">
              <a:latin typeface="Candara" pitchFamily="34" charset="0"/>
              <a:ea typeface="Geneva" pitchFamily="-105" charset="-128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3692844" y="4644425"/>
            <a:ext cx="24289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200" b="1" dirty="0" smtClean="0">
                <a:solidFill>
                  <a:srgbClr val="0070C0"/>
                </a:solidFill>
                <a:latin typeface="Candara" pitchFamily="34" charset="0"/>
                <a:ea typeface="Geneva" pitchFamily="-105" charset="-128"/>
              </a:rPr>
              <a:t>África </a:t>
            </a:r>
            <a:r>
              <a:rPr lang="es-ES" sz="3600" b="1" dirty="0" smtClean="0">
                <a:solidFill>
                  <a:srgbClr val="0070C0"/>
                </a:solidFill>
                <a:latin typeface="Candara" pitchFamily="34" charset="0"/>
                <a:ea typeface="Geneva" pitchFamily="-105" charset="-128"/>
              </a:rPr>
              <a:t>25</a:t>
            </a:r>
            <a:endParaRPr lang="es-ES" sz="3200" b="1" dirty="0">
              <a:latin typeface="Candara" pitchFamily="34" charset="0"/>
              <a:ea typeface="Geneva" pitchFamily="-105" charset="-128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3473483" y="2204864"/>
            <a:ext cx="24289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200" b="1" dirty="0" smtClean="0">
                <a:solidFill>
                  <a:srgbClr val="0070C0"/>
                </a:solidFill>
                <a:latin typeface="Candara" pitchFamily="34" charset="0"/>
                <a:ea typeface="Geneva" pitchFamily="-105" charset="-128"/>
              </a:rPr>
              <a:t>Europa </a:t>
            </a:r>
            <a:r>
              <a:rPr lang="es-ES" sz="3600" b="1" dirty="0" smtClean="0">
                <a:solidFill>
                  <a:srgbClr val="0070C0"/>
                </a:solidFill>
                <a:latin typeface="Candara" pitchFamily="34" charset="0"/>
                <a:ea typeface="Geneva" pitchFamily="-105" charset="-128"/>
              </a:rPr>
              <a:t>250</a:t>
            </a:r>
            <a:endParaRPr lang="es-ES" sz="3200" b="1" dirty="0">
              <a:latin typeface="Candara" pitchFamily="34" charset="0"/>
              <a:ea typeface="Geneva" pitchFamily="-105" charset="-128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6949145" y="3212976"/>
            <a:ext cx="21948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3200" b="1" dirty="0" smtClean="0">
                <a:solidFill>
                  <a:srgbClr val="0070C0"/>
                </a:solidFill>
                <a:latin typeface="Candara" pitchFamily="34" charset="0"/>
                <a:ea typeface="Geneva" pitchFamily="-105" charset="-128"/>
              </a:rPr>
              <a:t>Asia y Oceanía</a:t>
            </a:r>
          </a:p>
          <a:p>
            <a:pPr algn="ctr">
              <a:defRPr/>
            </a:pPr>
            <a:r>
              <a:rPr lang="es-ES" sz="3600" b="1" dirty="0" smtClean="0">
                <a:solidFill>
                  <a:srgbClr val="0070C0"/>
                </a:solidFill>
                <a:latin typeface="Candara" pitchFamily="34" charset="0"/>
                <a:ea typeface="Geneva" pitchFamily="-105" charset="-128"/>
              </a:rPr>
              <a:t>35</a:t>
            </a:r>
            <a:endParaRPr lang="es-ES" sz="3600" b="1" dirty="0">
              <a:latin typeface="Candara" pitchFamily="34" charset="0"/>
              <a:ea typeface="Geneva" pitchFamily="-105" charset="-128"/>
            </a:endParaRPr>
          </a:p>
        </p:txBody>
      </p:sp>
      <p:pic>
        <p:nvPicPr>
          <p:cNvPr id="12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61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            La 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Orden Hospitalaria en España y el Mundo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" y="71158"/>
            <a:ext cx="969557" cy="96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621955"/>
              </p:ext>
            </p:extLst>
          </p:nvPr>
        </p:nvGraphicFramePr>
        <p:xfrm>
          <a:off x="683568" y="765175"/>
          <a:ext cx="7344097" cy="1079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8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5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9500">
                <a:tc>
                  <a:txBody>
                    <a:bodyPr/>
                    <a:lstStyle/>
                    <a:p>
                      <a:endParaRPr lang="ca-E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692" marB="456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800" b="1" kern="1200" dirty="0" smtClean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  <a:ea typeface="Geneva" pitchFamily="-105" charset="-128"/>
                          <a:cs typeface="Arial" charset="0"/>
                        </a:rPr>
                        <a:t>400</a:t>
                      </a:r>
                      <a:r>
                        <a:rPr lang="es-ES_tradnl" sz="2800" b="1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Geneva" pitchFamily="-105" charset="-128"/>
                          <a:cs typeface="Arial" charset="0"/>
                        </a:rPr>
                        <a:t> Centros Asistenciales en el Mundo</a:t>
                      </a:r>
                    </a:p>
                  </a:txBody>
                  <a:tcPr marL="91427" marR="91427" marT="45692" marB="456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1075"/>
            <a:ext cx="8112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394249"/>
              </p:ext>
            </p:extLst>
          </p:nvPr>
        </p:nvGraphicFramePr>
        <p:xfrm>
          <a:off x="611560" y="1628800"/>
          <a:ext cx="8352928" cy="4319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67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9931">
                <a:tc>
                  <a:txBody>
                    <a:bodyPr/>
                    <a:lstStyle/>
                    <a:p>
                      <a:endParaRPr lang="ca-E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14" marB="457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b="1" kern="1200" dirty="0" smtClean="0">
                          <a:solidFill>
                            <a:srgbClr val="C00000"/>
                          </a:solidFill>
                          <a:latin typeface="Candara" panose="020E0502030303020204" pitchFamily="34" charset="0"/>
                          <a:ea typeface="Geneva" pitchFamily="-105" charset="-128"/>
                          <a:cs typeface="Arial" charset="0"/>
                        </a:rPr>
                        <a:t>85</a:t>
                      </a:r>
                      <a:r>
                        <a:rPr lang="es-ES_tradnl" sz="1800" b="1" kern="1200" dirty="0" smtClean="0">
                          <a:solidFill>
                            <a:schemeClr val="dk1"/>
                          </a:solidFill>
                          <a:latin typeface="Candara" panose="020E0502030303020204" pitchFamily="34" charset="0"/>
                          <a:ea typeface="Geneva" pitchFamily="-105" charset="-128"/>
                          <a:cs typeface="Arial" charset="0"/>
                        </a:rPr>
                        <a:t> centros hospitalarios</a:t>
                      </a:r>
                    </a:p>
                  </a:txBody>
                  <a:tcPr marL="91437" marR="91437" marT="45714" marB="457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931">
                <a:tc>
                  <a:txBody>
                    <a:bodyPr/>
                    <a:lstStyle/>
                    <a:p>
                      <a:endParaRPr lang="ca-E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14" marB="457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b="1" kern="1200" dirty="0" smtClean="0">
                          <a:solidFill>
                            <a:srgbClr val="C00000"/>
                          </a:solidFill>
                          <a:latin typeface="Candara" panose="020E0502030303020204" pitchFamily="34" charset="0"/>
                          <a:ea typeface="Geneva" pitchFamily="-105" charset="-128"/>
                          <a:cs typeface="Arial" charset="0"/>
                        </a:rPr>
                        <a:t>65</a:t>
                      </a:r>
                      <a:r>
                        <a:rPr lang="es-ES_tradnl" sz="1800" b="1" kern="1200" dirty="0" smtClean="0">
                          <a:solidFill>
                            <a:schemeClr val="dk1"/>
                          </a:solidFill>
                          <a:latin typeface="Candara" panose="020E0502030303020204" pitchFamily="34" charset="0"/>
                          <a:ea typeface="Geneva" pitchFamily="-105" charset="-128"/>
                          <a:cs typeface="Arial" charset="0"/>
                        </a:rPr>
                        <a:t> servicios sanitarios no</a:t>
                      </a:r>
                      <a:r>
                        <a:rPr lang="es-ES_tradnl" sz="1800" b="1" kern="1200" baseline="0" dirty="0" smtClean="0">
                          <a:solidFill>
                            <a:schemeClr val="dk1"/>
                          </a:solidFill>
                          <a:latin typeface="Candara" panose="020E0502030303020204" pitchFamily="34" charset="0"/>
                          <a:ea typeface="Geneva" pitchFamily="-105" charset="-128"/>
                          <a:cs typeface="Arial" charset="0"/>
                        </a:rPr>
                        <a:t> hospitalarios (básicos)</a:t>
                      </a:r>
                      <a:endParaRPr lang="es-ES_tradnl" sz="1800" b="1" kern="1200" dirty="0" smtClean="0">
                        <a:solidFill>
                          <a:schemeClr val="dk1"/>
                        </a:solidFill>
                        <a:latin typeface="Candara" panose="020E0502030303020204" pitchFamily="34" charset="0"/>
                        <a:ea typeface="Geneva" pitchFamily="-105" charset="-128"/>
                        <a:cs typeface="Arial" charset="0"/>
                      </a:endParaRPr>
                    </a:p>
                  </a:txBody>
                  <a:tcPr marL="91437" marR="91437" marT="45714" marB="457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931">
                <a:tc>
                  <a:txBody>
                    <a:bodyPr/>
                    <a:lstStyle/>
                    <a:p>
                      <a:endParaRPr lang="ca-E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14" marB="457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b="1" kern="1200" dirty="0" smtClean="0">
                          <a:solidFill>
                            <a:srgbClr val="C00000"/>
                          </a:solidFill>
                          <a:latin typeface="Candara" panose="020E0502030303020204" pitchFamily="34" charset="0"/>
                          <a:ea typeface="Geneva" pitchFamily="-105" charset="-128"/>
                          <a:cs typeface="Arial" charset="0"/>
                        </a:rPr>
                        <a:t>65</a:t>
                      </a:r>
                      <a:r>
                        <a:rPr lang="es-ES_tradnl" sz="1800" b="1" kern="1200" dirty="0" smtClean="0">
                          <a:solidFill>
                            <a:schemeClr val="dk1"/>
                          </a:solidFill>
                          <a:latin typeface="Candara" panose="020E0502030303020204" pitchFamily="34" charset="0"/>
                          <a:ea typeface="Geneva" pitchFamily="-105" charset="-128"/>
                          <a:cs typeface="Arial" charset="0"/>
                        </a:rPr>
                        <a:t> centros de salud</a:t>
                      </a:r>
                      <a:r>
                        <a:rPr lang="es-ES_tradnl" sz="1800" b="1" kern="1200" baseline="0" dirty="0" smtClean="0">
                          <a:solidFill>
                            <a:schemeClr val="dk1"/>
                          </a:solidFill>
                          <a:latin typeface="Candara" panose="020E0502030303020204" pitchFamily="34" charset="0"/>
                          <a:ea typeface="Geneva" pitchFamily="-105" charset="-128"/>
                          <a:cs typeface="Arial" charset="0"/>
                        </a:rPr>
                        <a:t> mental</a:t>
                      </a:r>
                      <a:endParaRPr lang="es-ES_tradnl" sz="1800" b="1" kern="1200" dirty="0" smtClean="0">
                        <a:solidFill>
                          <a:schemeClr val="dk1"/>
                        </a:solidFill>
                        <a:latin typeface="Candara" panose="020E0502030303020204" pitchFamily="34" charset="0"/>
                        <a:ea typeface="Geneva" pitchFamily="-105" charset="-128"/>
                        <a:cs typeface="Arial" charset="0"/>
                      </a:endParaRPr>
                    </a:p>
                  </a:txBody>
                  <a:tcPr marL="91437" marR="91437" marT="45714" marB="457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9931">
                <a:tc>
                  <a:txBody>
                    <a:bodyPr/>
                    <a:lstStyle/>
                    <a:p>
                      <a:endParaRPr lang="ca-ES" sz="18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14" marB="457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a-ES" sz="1800" b="1" i="0" dirty="0" smtClean="0">
                          <a:solidFill>
                            <a:srgbClr val="C00000"/>
                          </a:solidFill>
                          <a:latin typeface="Candara" panose="020E0502030303020204" pitchFamily="34" charset="0"/>
                        </a:rPr>
                        <a:t>70</a:t>
                      </a:r>
                      <a:r>
                        <a:rPr lang="ca-ES" sz="1800" b="1" i="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a-ES" sz="1800" b="1" i="0" dirty="0" err="1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centros</a:t>
                      </a:r>
                      <a:r>
                        <a:rPr lang="ca-ES" sz="1800" b="1" i="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de </a:t>
                      </a:r>
                      <a:r>
                        <a:rPr lang="ca-ES" sz="1800" b="1" i="0" dirty="0" err="1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atención</a:t>
                      </a:r>
                      <a:r>
                        <a:rPr lang="ca-ES" sz="1800" b="1" i="0" baseline="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a </a:t>
                      </a:r>
                      <a:r>
                        <a:rPr lang="ca-ES" sz="1800" b="1" i="0" baseline="0" dirty="0" err="1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personas</a:t>
                      </a:r>
                      <a:r>
                        <a:rPr lang="ca-ES" sz="1800" b="1" i="0" baseline="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con </a:t>
                      </a:r>
                      <a:r>
                        <a:rPr lang="ca-ES" sz="1800" b="1" i="0" baseline="0" dirty="0" err="1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discapacidad</a:t>
                      </a:r>
                      <a:r>
                        <a:rPr lang="ca-ES" sz="1800" b="1" i="0" baseline="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(física y/o psíquica)</a:t>
                      </a:r>
                      <a:endParaRPr lang="ca-ES" sz="1800" b="1" i="0" dirty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37" marR="91437" marT="45714" marB="457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9931">
                <a:tc>
                  <a:txBody>
                    <a:bodyPr/>
                    <a:lstStyle/>
                    <a:p>
                      <a:endParaRPr lang="ca-ES" sz="18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14" marB="457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a-ES" sz="1800" b="1" i="0" dirty="0" smtClean="0">
                          <a:solidFill>
                            <a:srgbClr val="C00000"/>
                          </a:solidFill>
                          <a:latin typeface="Candara" panose="020E0502030303020204" pitchFamily="34" charset="0"/>
                        </a:rPr>
                        <a:t>40</a:t>
                      </a:r>
                      <a:r>
                        <a:rPr lang="ca-ES" sz="1800" b="1" i="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a-ES" sz="1800" b="1" i="0" dirty="0" err="1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centros</a:t>
                      </a:r>
                      <a:r>
                        <a:rPr lang="ca-ES" sz="1800" b="1" i="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de tercera </a:t>
                      </a:r>
                      <a:r>
                        <a:rPr lang="ca-ES" sz="1800" b="1" i="0" dirty="0" err="1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edad</a:t>
                      </a:r>
                      <a:endParaRPr lang="ca-ES" sz="1800" b="1" i="0" dirty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37" marR="91437" marT="45714" marB="457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9931">
                <a:tc>
                  <a:txBody>
                    <a:bodyPr/>
                    <a:lstStyle/>
                    <a:p>
                      <a:endParaRPr lang="ca-ES" sz="18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14" marB="457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a-ES" sz="1800" b="1" i="0" dirty="0" smtClean="0">
                          <a:solidFill>
                            <a:srgbClr val="C00000"/>
                          </a:solidFill>
                          <a:latin typeface="Candara" panose="020E0502030303020204" pitchFamily="34" charset="0"/>
                        </a:rPr>
                        <a:t>75</a:t>
                      </a:r>
                      <a:r>
                        <a:rPr lang="ca-ES" sz="1800" b="1" i="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a-ES" sz="1800" b="1" i="0" dirty="0" err="1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centros</a:t>
                      </a:r>
                      <a:r>
                        <a:rPr lang="ca-ES" sz="1800" b="1" i="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a-ES" sz="1800" b="1" i="0" dirty="0" err="1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socio-asistenciales</a:t>
                      </a:r>
                      <a:endParaRPr lang="ca-ES" sz="1800" b="1" i="0" dirty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37" marR="91437" marT="45714" marB="457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043" y="1700808"/>
            <a:ext cx="465137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443" y="3213696"/>
            <a:ext cx="41433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030" y="3861396"/>
            <a:ext cx="474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C:\Users\mhereu\Desktop\pareja-anciana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668" y="4653558"/>
            <a:ext cx="4333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080" y="2438996"/>
            <a:ext cx="4191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168" y="5301258"/>
            <a:ext cx="544512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00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2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56624" y="4671690"/>
            <a:ext cx="601241" cy="36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Icono Investigación, virus, coronavirus, microbiología, ciencia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579" y="3744659"/>
            <a:ext cx="520889" cy="52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7" t="53623" r="30302" b="28848"/>
          <a:stretch/>
        </p:blipFill>
        <p:spPr bwMode="auto">
          <a:xfrm>
            <a:off x="4917317" y="2008399"/>
            <a:ext cx="461574" cy="53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77" y="4560753"/>
            <a:ext cx="596439" cy="59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2" t="60429" r="71476" b="30766"/>
          <a:stretch/>
        </p:blipFill>
        <p:spPr bwMode="auto">
          <a:xfrm>
            <a:off x="573356" y="3717032"/>
            <a:ext cx="508376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89" y="2857254"/>
            <a:ext cx="567507" cy="56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Elipse"/>
          <p:cNvSpPr/>
          <p:nvPr/>
        </p:nvSpPr>
        <p:spPr>
          <a:xfrm>
            <a:off x="467544" y="1916832"/>
            <a:ext cx="720000" cy="720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            La 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Orden Hospitalaria en España y el Mundo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" y="71158"/>
            <a:ext cx="969557" cy="96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773899"/>
              </p:ext>
            </p:extLst>
          </p:nvPr>
        </p:nvGraphicFramePr>
        <p:xfrm>
          <a:off x="683568" y="765175"/>
          <a:ext cx="7344097" cy="1079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8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5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9500">
                <a:tc>
                  <a:txBody>
                    <a:bodyPr/>
                    <a:lstStyle/>
                    <a:p>
                      <a:endParaRPr lang="ca-ES" sz="1800" dirty="0">
                        <a:solidFill>
                          <a:srgbClr val="0070C0"/>
                        </a:solidFill>
                      </a:endParaRPr>
                    </a:p>
                  </a:txBody>
                  <a:tcPr marL="91427" marR="91427" marT="45692" marB="456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800" b="1" kern="1200" dirty="0" smtClean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  <a:ea typeface="Geneva" pitchFamily="-105" charset="-128"/>
                          <a:cs typeface="Arial" charset="0"/>
                        </a:rPr>
                        <a:t>Ámbitos de Actuación</a:t>
                      </a:r>
                    </a:p>
                  </a:txBody>
                  <a:tcPr marL="91427" marR="91427" marT="45692" marB="456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3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403648" y="2048649"/>
            <a:ext cx="66247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303713" algn="l"/>
              </a:tabLst>
            </a:pPr>
            <a:r>
              <a:rPr lang="es-ES" sz="2800" dirty="0" smtClean="0"/>
              <a:t>Hospitalario	Mayores</a:t>
            </a:r>
          </a:p>
          <a:p>
            <a:pPr>
              <a:tabLst>
                <a:tab pos="4303713" algn="l"/>
              </a:tabLst>
            </a:pPr>
            <a:endParaRPr lang="es-ES" sz="2800" dirty="0"/>
          </a:p>
          <a:p>
            <a:pPr>
              <a:tabLst>
                <a:tab pos="4303713" algn="l"/>
              </a:tabLst>
            </a:pPr>
            <a:r>
              <a:rPr lang="es-ES" sz="2800" dirty="0" smtClean="0"/>
              <a:t>Social	Docencia</a:t>
            </a:r>
          </a:p>
          <a:p>
            <a:pPr>
              <a:tabLst>
                <a:tab pos="4303713" algn="l"/>
              </a:tabLst>
            </a:pPr>
            <a:endParaRPr lang="es-ES" sz="2800" dirty="0"/>
          </a:p>
          <a:p>
            <a:pPr>
              <a:tabLst>
                <a:tab pos="4303713" algn="l"/>
              </a:tabLst>
            </a:pPr>
            <a:r>
              <a:rPr lang="es-ES" sz="2800" dirty="0" smtClean="0"/>
              <a:t>Discapacidad	Investigación</a:t>
            </a:r>
          </a:p>
          <a:p>
            <a:pPr>
              <a:tabLst>
                <a:tab pos="4303713" algn="l"/>
              </a:tabLst>
            </a:pPr>
            <a:r>
              <a:rPr lang="es-ES" sz="2800" dirty="0" smtClean="0"/>
              <a:t>	</a:t>
            </a:r>
            <a:endParaRPr lang="es-ES" sz="2800" dirty="0"/>
          </a:p>
          <a:p>
            <a:pPr>
              <a:tabLst>
                <a:tab pos="4303713" algn="l"/>
              </a:tabLst>
            </a:pPr>
            <a:r>
              <a:rPr lang="es-ES" sz="2800" dirty="0" smtClean="0"/>
              <a:t>Salud Mental	Otros</a:t>
            </a:r>
            <a:endParaRPr lang="es-ES" sz="2800" dirty="0"/>
          </a:p>
        </p:txBody>
      </p:sp>
      <p:sp>
        <p:nvSpPr>
          <p:cNvPr id="10" name="9 Elipse"/>
          <p:cNvSpPr/>
          <p:nvPr/>
        </p:nvSpPr>
        <p:spPr>
          <a:xfrm>
            <a:off x="467544" y="2781008"/>
            <a:ext cx="720000" cy="72000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467544" y="3645024"/>
            <a:ext cx="720000" cy="7200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467544" y="4509200"/>
            <a:ext cx="720000" cy="720000"/>
          </a:xfrm>
          <a:prstGeom prst="ellipse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4788024" y="1916832"/>
            <a:ext cx="720000" cy="720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4788024" y="2781008"/>
            <a:ext cx="720000" cy="72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4788104" y="3645104"/>
            <a:ext cx="720000" cy="72000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Elipse"/>
          <p:cNvSpPr/>
          <p:nvPr/>
        </p:nvSpPr>
        <p:spPr>
          <a:xfrm>
            <a:off x="4788104" y="4509200"/>
            <a:ext cx="720000" cy="72000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227" name="Picture 11" descr="Icono Hospital Gratis de 780 Free Vector Emoj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96" y="1916832"/>
            <a:ext cx="616895" cy="61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Escritorio Docente | Uruguay Educa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BB429"/>
              </a:clrFrom>
              <a:clrTo>
                <a:srgbClr val="FBB42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55" y="2857254"/>
            <a:ext cx="575538" cy="57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1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            La 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Orden Hospitalaria en España y el Mundo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" y="71158"/>
            <a:ext cx="969557" cy="96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61" y="1268760"/>
            <a:ext cx="3436135" cy="45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3923928" y="1340768"/>
            <a:ext cx="496855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sz="2000" dirty="0">
                <a:latin typeface="Candara" pitchFamily="34" charset="0"/>
                <a:ea typeface="Geneva" pitchFamily="-105" charset="-128"/>
              </a:rPr>
              <a:t>Los Capítulos Provinciales y la Asamblea Interprovincial de </a:t>
            </a:r>
            <a:r>
              <a:rPr lang="es-ES" sz="2000" b="1" dirty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enero de 2018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en El Escorial, aprueban la constitución de una Provincia Única en España en </a:t>
            </a:r>
            <a:r>
              <a:rPr lang="es-ES" sz="2000" b="1" dirty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2020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. El Superior General, a causa de la Pandemia por la COVID-19, pospone esta constitución al </a:t>
            </a:r>
            <a:r>
              <a:rPr lang="es-ES" sz="2000" b="1" dirty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16 de marzo de 2021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.</a:t>
            </a:r>
          </a:p>
          <a:p>
            <a:pPr algn="just">
              <a:defRPr/>
            </a:pPr>
            <a:endParaRPr lang="es-ES" sz="2000" dirty="0" smtClean="0">
              <a:latin typeface="Candara" pitchFamily="34" charset="0"/>
              <a:ea typeface="Geneva" pitchFamily="-105" charset="-128"/>
            </a:endParaRPr>
          </a:p>
          <a:p>
            <a:pPr algn="just">
              <a:spcAft>
                <a:spcPts val="600"/>
              </a:spcAft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Orden Hospitalaria España (2020):</a:t>
            </a:r>
          </a:p>
          <a:p>
            <a:pPr marL="342900" indent="-342900" algn="just">
              <a:spcAft>
                <a:spcPts val="600"/>
              </a:spcAft>
              <a:buFontTx/>
              <a:buChar char="-"/>
              <a:defRPr/>
            </a:pPr>
            <a:r>
              <a:rPr lang="es-ES" sz="2000" b="1" dirty="0" smtClean="0">
                <a:solidFill>
                  <a:srgbClr val="0070C0"/>
                </a:solidFill>
                <a:latin typeface="Candara" pitchFamily="34" charset="0"/>
                <a:ea typeface="Geneva" pitchFamily="-105" charset="-128"/>
              </a:rPr>
              <a:t>75</a:t>
            </a:r>
            <a:r>
              <a:rPr lang="es-ES" sz="2000" dirty="0" smtClean="0">
                <a:solidFill>
                  <a:srgbClr val="0070C0"/>
                </a:solidFill>
                <a:latin typeface="Candara" pitchFamily="34" charset="0"/>
                <a:ea typeface="Geneva" pitchFamily="-105" charset="-128"/>
              </a:rPr>
              <a:t>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hospitales,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centros sociales y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sanitarios.</a:t>
            </a:r>
          </a:p>
          <a:p>
            <a:pPr marL="342900" indent="-342900" algn="just">
              <a:spcAft>
                <a:spcPts val="600"/>
              </a:spcAft>
              <a:buFontTx/>
              <a:buChar char="-"/>
              <a:defRPr/>
            </a:pPr>
            <a:r>
              <a:rPr lang="es-ES" sz="2000" b="1" dirty="0" smtClean="0">
                <a:solidFill>
                  <a:srgbClr val="0070C0"/>
                </a:solidFill>
                <a:latin typeface="Candara" pitchFamily="34" charset="0"/>
                <a:ea typeface="Geneva" pitchFamily="-105" charset="-128"/>
              </a:rPr>
              <a:t>190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 Hermanos.</a:t>
            </a:r>
          </a:p>
          <a:p>
            <a:pPr marL="342900" indent="-342900" algn="just">
              <a:spcAft>
                <a:spcPts val="600"/>
              </a:spcAft>
              <a:buFontTx/>
              <a:buChar char="-"/>
              <a:defRPr/>
            </a:pPr>
            <a:r>
              <a:rPr lang="es-ES" sz="2000" b="1" dirty="0" smtClean="0">
                <a:solidFill>
                  <a:srgbClr val="0070C0"/>
                </a:solidFill>
                <a:latin typeface="Candara" pitchFamily="34" charset="0"/>
                <a:ea typeface="Geneva" pitchFamily="-105" charset="-128"/>
              </a:rPr>
              <a:t>14.000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 trabajadores.</a:t>
            </a:r>
          </a:p>
          <a:p>
            <a:pPr marL="342900" indent="-342900" algn="just">
              <a:spcAft>
                <a:spcPts val="600"/>
              </a:spcAft>
              <a:buFontTx/>
              <a:buChar char="-"/>
              <a:defRPr/>
            </a:pPr>
            <a:r>
              <a:rPr lang="es-ES" sz="2000" b="1" dirty="0" smtClean="0">
                <a:solidFill>
                  <a:srgbClr val="0070C0"/>
                </a:solidFill>
                <a:latin typeface="Candara" pitchFamily="34" charset="0"/>
                <a:ea typeface="Geneva" pitchFamily="-105" charset="-128"/>
              </a:rPr>
              <a:t>3.600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voluntarios.</a:t>
            </a:r>
          </a:p>
        </p:txBody>
      </p:sp>
    </p:spTree>
    <p:extLst>
      <p:ext uri="{BB962C8B-B14F-4D97-AF65-F5344CB8AC3E}">
        <p14:creationId xmlns:p14="http://schemas.microsoft.com/office/powerpoint/2010/main" val="368478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64" y="836712"/>
            <a:ext cx="8027492" cy="6021288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            La 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Orden Hospitalaria en España y el Mundo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" y="71158"/>
            <a:ext cx="969557" cy="96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6511032" y="6258185"/>
            <a:ext cx="2021408" cy="555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39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            La 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Orden Hospitalaria en España y el Mundo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" y="71158"/>
            <a:ext cx="969557" cy="96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663629"/>
              </p:ext>
            </p:extLst>
          </p:nvPr>
        </p:nvGraphicFramePr>
        <p:xfrm>
          <a:off x="683568" y="1698948"/>
          <a:ext cx="7344097" cy="1079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8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5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9500">
                <a:tc>
                  <a:txBody>
                    <a:bodyPr/>
                    <a:lstStyle/>
                    <a:p>
                      <a:endParaRPr lang="ca-E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7" marR="91427" marT="45692" marB="456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800" b="1" kern="1200" dirty="0" smtClean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  <a:ea typeface="Geneva" pitchFamily="-105" charset="-128"/>
                          <a:cs typeface="Arial" charset="0"/>
                        </a:rPr>
                        <a:t>75 </a:t>
                      </a:r>
                      <a:r>
                        <a:rPr lang="es-ES_tradnl" sz="2800" b="1" kern="1200" dirty="0" smtClean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Geneva" pitchFamily="-105" charset="-128"/>
                          <a:cs typeface="Arial" charset="0"/>
                        </a:rPr>
                        <a:t>Centros Asistenciales en España</a:t>
                      </a:r>
                    </a:p>
                  </a:txBody>
                  <a:tcPr marL="91427" marR="91427" marT="45692" marB="456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4848"/>
            <a:ext cx="81121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2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707821"/>
              </p:ext>
            </p:extLst>
          </p:nvPr>
        </p:nvGraphicFramePr>
        <p:xfrm>
          <a:off x="2987824" y="2994472"/>
          <a:ext cx="3528392" cy="1439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9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9931">
                <a:tc>
                  <a:txBody>
                    <a:bodyPr/>
                    <a:lstStyle/>
                    <a:p>
                      <a:endParaRPr lang="ca-E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14" marB="457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000" b="1" kern="1200" baseline="0" dirty="0" smtClean="0">
                          <a:solidFill>
                            <a:schemeClr val="dk1"/>
                          </a:solidFill>
                          <a:latin typeface="Candara" panose="020E0502030303020204" pitchFamily="34" charset="0"/>
                          <a:ea typeface="Geneva" pitchFamily="-105" charset="-128"/>
                          <a:cs typeface="Arial" charset="0"/>
                        </a:rPr>
                        <a:t> </a:t>
                      </a:r>
                      <a:r>
                        <a:rPr lang="es-ES_tradnl" sz="2000" b="1" kern="1200" baseline="0" dirty="0" smtClean="0">
                          <a:solidFill>
                            <a:srgbClr val="C00000"/>
                          </a:solidFill>
                          <a:latin typeface="Candara" panose="020E0502030303020204" pitchFamily="34" charset="0"/>
                          <a:ea typeface="Geneva" pitchFamily="-105" charset="-128"/>
                          <a:cs typeface="Arial" charset="0"/>
                        </a:rPr>
                        <a:t>9.000</a:t>
                      </a:r>
                      <a:r>
                        <a:rPr lang="es-ES_tradnl" sz="2000" b="1" kern="1200" dirty="0" smtClean="0">
                          <a:solidFill>
                            <a:srgbClr val="C00000"/>
                          </a:solidFill>
                          <a:latin typeface="Candara" panose="020E0502030303020204" pitchFamily="34" charset="0"/>
                          <a:ea typeface="Geneva" pitchFamily="-105" charset="-128"/>
                          <a:cs typeface="Arial" charset="0"/>
                        </a:rPr>
                        <a:t> </a:t>
                      </a:r>
                      <a:r>
                        <a:rPr lang="es-ES_tradnl" sz="2000" b="1" kern="1200" dirty="0" smtClean="0">
                          <a:solidFill>
                            <a:schemeClr val="dk1"/>
                          </a:solidFill>
                          <a:latin typeface="Candara" panose="020E0502030303020204" pitchFamily="34" charset="0"/>
                          <a:ea typeface="Geneva" pitchFamily="-105" charset="-128"/>
                          <a:cs typeface="Arial" charset="0"/>
                        </a:rPr>
                        <a:t>Camas</a:t>
                      </a:r>
                    </a:p>
                  </a:txBody>
                  <a:tcPr marL="91437" marR="91437" marT="45714" marB="457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931">
                <a:tc>
                  <a:txBody>
                    <a:bodyPr/>
                    <a:lstStyle/>
                    <a:p>
                      <a:endParaRPr lang="ca-E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14" marB="457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000" b="1" kern="1200" dirty="0" smtClean="0">
                          <a:solidFill>
                            <a:schemeClr val="dk1"/>
                          </a:solidFill>
                          <a:latin typeface="Candara" panose="020E0502030303020204" pitchFamily="34" charset="0"/>
                          <a:ea typeface="Geneva" pitchFamily="-105" charset="-128"/>
                          <a:cs typeface="Arial" charset="0"/>
                        </a:rPr>
                        <a:t> </a:t>
                      </a:r>
                      <a:r>
                        <a:rPr lang="es-ES_tradnl" sz="2000" b="1" kern="1200" dirty="0" smtClean="0">
                          <a:solidFill>
                            <a:srgbClr val="C00000"/>
                          </a:solidFill>
                          <a:latin typeface="Candara" panose="020E0502030303020204" pitchFamily="34" charset="0"/>
                          <a:ea typeface="Geneva" pitchFamily="-105" charset="-128"/>
                          <a:cs typeface="Arial" charset="0"/>
                        </a:rPr>
                        <a:t>3.000 </a:t>
                      </a:r>
                      <a:r>
                        <a:rPr lang="es-ES_tradnl" sz="2000" b="1" kern="1200" dirty="0" smtClean="0">
                          <a:solidFill>
                            <a:schemeClr val="dk1"/>
                          </a:solidFill>
                          <a:latin typeface="Candara" panose="020E0502030303020204" pitchFamily="34" charset="0"/>
                          <a:ea typeface="Geneva" pitchFamily="-105" charset="-128"/>
                          <a:cs typeface="Arial" charset="0"/>
                        </a:rPr>
                        <a:t>Plazas sociales</a:t>
                      </a:r>
                    </a:p>
                  </a:txBody>
                  <a:tcPr marL="91437" marR="91437" marT="45714" marB="4571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38488"/>
            <a:ext cx="5111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856087"/>
            <a:ext cx="5445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28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7" r="8343"/>
          <a:stretch/>
        </p:blipFill>
        <p:spPr bwMode="auto">
          <a:xfrm>
            <a:off x="3995936" y="0"/>
            <a:ext cx="5148064" cy="6865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79512" y="0"/>
            <a:ext cx="4392488" cy="47971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5" b="25979"/>
          <a:stretch/>
        </p:blipFill>
        <p:spPr bwMode="auto">
          <a:xfrm>
            <a:off x="773832" y="404664"/>
            <a:ext cx="3119661" cy="2422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35496" y="2780928"/>
            <a:ext cx="4698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i="1" dirty="0" smtClean="0">
                <a:solidFill>
                  <a:srgbClr val="0070C0"/>
                </a:solidFill>
                <a:latin typeface="Candara" pitchFamily="34" charset="0"/>
              </a:rPr>
              <a:t>Juan Ciudad Duarte</a:t>
            </a:r>
            <a:endParaRPr lang="es-ES" sz="40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pPr algn="ctr"/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Desde su Nacimiento                            hasta su llegada a Granada</a:t>
            </a:r>
          </a:p>
        </p:txBody>
      </p:sp>
      <p:pic>
        <p:nvPicPr>
          <p:cNvPr id="7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79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            La 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Orden Hospitalaria en España y el Mundo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" y="71158"/>
            <a:ext cx="969557" cy="96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303747" y="1140937"/>
            <a:ext cx="4536504" cy="67710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Candara" panose="020E0502030303020204" pitchFamily="34" charset="0"/>
              </a:rPr>
              <a:t>Gobierno General (Roma)</a:t>
            </a:r>
          </a:p>
          <a:p>
            <a:pPr algn="ctr"/>
            <a:r>
              <a:rPr lang="es-ES" dirty="0" smtClean="0">
                <a:latin typeface="Candara" panose="020E0502030303020204" pitchFamily="34" charset="0"/>
              </a:rPr>
              <a:t>Hermano General + Consejeros Generales</a:t>
            </a:r>
            <a:endParaRPr lang="es-ES" dirty="0">
              <a:latin typeface="Candara" panose="020E0502030303020204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303748" y="1988840"/>
            <a:ext cx="4536504" cy="67710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Candara" panose="020E0502030303020204" pitchFamily="34" charset="0"/>
              </a:rPr>
              <a:t>Gobierno Provincial (España)</a:t>
            </a:r>
          </a:p>
          <a:p>
            <a:pPr algn="ctr"/>
            <a:r>
              <a:rPr lang="es-ES" dirty="0">
                <a:latin typeface="Candara" panose="020E0502030303020204" pitchFamily="34" charset="0"/>
              </a:rPr>
              <a:t>Hermano </a:t>
            </a:r>
            <a:r>
              <a:rPr lang="es-ES" dirty="0" smtClean="0">
                <a:latin typeface="Candara" panose="020E0502030303020204" pitchFamily="34" charset="0"/>
              </a:rPr>
              <a:t>Provincial + Consejeros Provinciales</a:t>
            </a:r>
            <a:endParaRPr lang="es-ES" dirty="0">
              <a:latin typeface="Candara" panose="020E0502030303020204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830309" y="2852356"/>
            <a:ext cx="5472608" cy="95410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Candara" panose="020E0502030303020204" pitchFamily="34" charset="0"/>
              </a:rPr>
              <a:t>Consejo de Administración</a:t>
            </a:r>
          </a:p>
          <a:p>
            <a:pPr algn="ctr"/>
            <a:r>
              <a:rPr lang="es-ES" dirty="0" smtClean="0">
                <a:latin typeface="Candara" panose="020E0502030303020204" pitchFamily="34" charset="0"/>
              </a:rPr>
              <a:t>Gobierno Provincial + Dirección General +     Direcciones Unidad de Gestión + Direcciones de Áreas</a:t>
            </a:r>
            <a:endParaRPr lang="es-ES" dirty="0">
              <a:latin typeface="Candara" panose="020E0502030303020204" pitchFamily="34" charset="0"/>
            </a:endParaRPr>
          </a:p>
        </p:txBody>
      </p:sp>
      <p:cxnSp>
        <p:nvCxnSpPr>
          <p:cNvPr id="4" name="3 Conector recto de flecha"/>
          <p:cNvCxnSpPr>
            <a:stCxn id="2" idx="2"/>
            <a:endCxn id="15" idx="0"/>
          </p:cNvCxnSpPr>
          <p:nvPr/>
        </p:nvCxnSpPr>
        <p:spPr>
          <a:xfrm>
            <a:off x="4571999" y="1818045"/>
            <a:ext cx="1" cy="170795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>
            <a:stCxn id="15" idx="2"/>
            <a:endCxn id="16" idx="0"/>
          </p:cNvCxnSpPr>
          <p:nvPr/>
        </p:nvCxnSpPr>
        <p:spPr>
          <a:xfrm flipH="1">
            <a:off x="4566613" y="2665948"/>
            <a:ext cx="5387" cy="186408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CuadroTexto"/>
          <p:cNvSpPr txBox="1"/>
          <p:nvPr/>
        </p:nvSpPr>
        <p:spPr>
          <a:xfrm>
            <a:off x="513185" y="4149080"/>
            <a:ext cx="2592293" cy="64633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Candara" panose="020E0502030303020204" pitchFamily="34" charset="0"/>
              </a:rPr>
              <a:t>Unidad de Gestión 1</a:t>
            </a:r>
          </a:p>
          <a:p>
            <a:pPr algn="ctr"/>
            <a:r>
              <a:rPr lang="es-ES" sz="1600" dirty="0" smtClean="0">
                <a:latin typeface="Candara" panose="020E0502030303020204" pitchFamily="34" charset="0"/>
              </a:rPr>
              <a:t>Dirección Unidad Gestión</a:t>
            </a:r>
            <a:endParaRPr lang="es-ES" sz="1600" dirty="0">
              <a:latin typeface="Candara" panose="020E0502030303020204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3275852" y="4149080"/>
            <a:ext cx="2592293" cy="64633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Candara" panose="020E0502030303020204" pitchFamily="34" charset="0"/>
              </a:rPr>
              <a:t>Unidad de Gestión 2</a:t>
            </a:r>
          </a:p>
          <a:p>
            <a:pPr algn="ctr"/>
            <a:r>
              <a:rPr lang="es-ES" sz="1600" dirty="0">
                <a:latin typeface="Candara" panose="020E0502030303020204" pitchFamily="34" charset="0"/>
              </a:rPr>
              <a:t>Dirección Unidad Gestión</a:t>
            </a:r>
          </a:p>
        </p:txBody>
      </p:sp>
      <p:sp>
        <p:nvSpPr>
          <p:cNvPr id="30" name="29 CuadroTexto"/>
          <p:cNvSpPr txBox="1"/>
          <p:nvPr/>
        </p:nvSpPr>
        <p:spPr>
          <a:xfrm>
            <a:off x="6038519" y="4149080"/>
            <a:ext cx="2592293" cy="64633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Candara" panose="020E0502030303020204" pitchFamily="34" charset="0"/>
              </a:rPr>
              <a:t>Unidad de Gestión 3</a:t>
            </a:r>
          </a:p>
          <a:p>
            <a:pPr algn="ctr"/>
            <a:r>
              <a:rPr lang="es-ES" sz="1600" dirty="0">
                <a:latin typeface="Candara" panose="020E0502030303020204" pitchFamily="34" charset="0"/>
              </a:rPr>
              <a:t>Dirección Unidad Gestión</a:t>
            </a:r>
          </a:p>
        </p:txBody>
      </p:sp>
      <p:cxnSp>
        <p:nvCxnSpPr>
          <p:cNvPr id="17" name="16 Conector angular"/>
          <p:cNvCxnSpPr>
            <a:stCxn id="16" idx="2"/>
            <a:endCxn id="21" idx="0"/>
          </p:cNvCxnSpPr>
          <p:nvPr/>
        </p:nvCxnSpPr>
        <p:spPr>
          <a:xfrm rot="5400000">
            <a:off x="3016665" y="2599131"/>
            <a:ext cx="342617" cy="2757281"/>
          </a:xfrm>
          <a:prstGeom prst="bentConnector3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angular"/>
          <p:cNvCxnSpPr>
            <a:stCxn id="16" idx="2"/>
            <a:endCxn id="30" idx="0"/>
          </p:cNvCxnSpPr>
          <p:nvPr/>
        </p:nvCxnSpPr>
        <p:spPr>
          <a:xfrm rot="16200000" flipH="1">
            <a:off x="5779331" y="2593744"/>
            <a:ext cx="342617" cy="2768053"/>
          </a:xfrm>
          <a:prstGeom prst="bentConnector3">
            <a:avLst>
              <a:gd name="adj1" fmla="val 50000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>
            <a:stCxn id="16" idx="2"/>
            <a:endCxn id="29" idx="0"/>
          </p:cNvCxnSpPr>
          <p:nvPr/>
        </p:nvCxnSpPr>
        <p:spPr>
          <a:xfrm>
            <a:off x="4566613" y="3806463"/>
            <a:ext cx="5386" cy="342617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35 CuadroTexto"/>
          <p:cNvSpPr txBox="1"/>
          <p:nvPr/>
        </p:nvSpPr>
        <p:spPr>
          <a:xfrm>
            <a:off x="3275853" y="5136228"/>
            <a:ext cx="2592293" cy="40011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Candara" panose="020E0502030303020204" pitchFamily="34" charset="0"/>
              </a:rPr>
              <a:t>Centros</a:t>
            </a:r>
          </a:p>
        </p:txBody>
      </p:sp>
      <p:cxnSp>
        <p:nvCxnSpPr>
          <p:cNvPr id="37" name="36 Conector angular"/>
          <p:cNvCxnSpPr>
            <a:stCxn id="30" idx="2"/>
            <a:endCxn id="36" idx="0"/>
          </p:cNvCxnSpPr>
          <p:nvPr/>
        </p:nvCxnSpPr>
        <p:spPr>
          <a:xfrm rot="5400000">
            <a:off x="5782925" y="3584486"/>
            <a:ext cx="340817" cy="2762666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angular"/>
          <p:cNvCxnSpPr>
            <a:stCxn id="21" idx="2"/>
            <a:endCxn id="36" idx="0"/>
          </p:cNvCxnSpPr>
          <p:nvPr/>
        </p:nvCxnSpPr>
        <p:spPr>
          <a:xfrm rot="16200000" flipH="1">
            <a:off x="3020258" y="3584485"/>
            <a:ext cx="340817" cy="2762668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 de flecha"/>
          <p:cNvCxnSpPr>
            <a:stCxn id="29" idx="2"/>
            <a:endCxn id="36" idx="0"/>
          </p:cNvCxnSpPr>
          <p:nvPr/>
        </p:nvCxnSpPr>
        <p:spPr>
          <a:xfrm>
            <a:off x="4571999" y="4795411"/>
            <a:ext cx="1" cy="340817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45 CuadroTexto"/>
          <p:cNvSpPr txBox="1"/>
          <p:nvPr/>
        </p:nvSpPr>
        <p:spPr>
          <a:xfrm>
            <a:off x="513184" y="5651898"/>
            <a:ext cx="3698776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Candara" panose="020E0502030303020204" pitchFamily="34" charset="0"/>
              </a:rPr>
              <a:t>Comunidad de Hermanos</a:t>
            </a:r>
          </a:p>
          <a:p>
            <a:pPr algn="ctr"/>
            <a:r>
              <a:rPr lang="es-ES" sz="1600" dirty="0" smtClean="0">
                <a:latin typeface="Candara" panose="020E0502030303020204" pitchFamily="34" charset="0"/>
              </a:rPr>
              <a:t>Hermano Superior + Comunidad</a:t>
            </a:r>
            <a:endParaRPr lang="es-ES" sz="1600" dirty="0">
              <a:latin typeface="Candara" panose="020E0502030303020204" pitchFamily="34" charset="0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4932040" y="5662989"/>
            <a:ext cx="3744416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Candara" panose="020E0502030303020204" pitchFamily="34" charset="0"/>
              </a:rPr>
              <a:t>Equipo Directivo</a:t>
            </a:r>
          </a:p>
          <a:p>
            <a:pPr algn="ctr"/>
            <a:r>
              <a:rPr lang="es-ES" sz="1600" dirty="0" smtClean="0">
                <a:latin typeface="Candara" panose="020E0502030303020204" pitchFamily="34" charset="0"/>
              </a:rPr>
              <a:t>Dirección-Gerencia + Comité de Dirección</a:t>
            </a:r>
            <a:endParaRPr lang="es-ES" sz="1600" dirty="0">
              <a:latin typeface="Candara" panose="020E0502030303020204" pitchFamily="34" charset="0"/>
            </a:endParaRPr>
          </a:p>
        </p:txBody>
      </p:sp>
      <p:cxnSp>
        <p:nvCxnSpPr>
          <p:cNvPr id="50" name="49 Conector angular"/>
          <p:cNvCxnSpPr>
            <a:stCxn id="36" idx="3"/>
            <a:endCxn id="48" idx="0"/>
          </p:cNvCxnSpPr>
          <p:nvPr/>
        </p:nvCxnSpPr>
        <p:spPr>
          <a:xfrm>
            <a:off x="5868146" y="5336283"/>
            <a:ext cx="936102" cy="326706"/>
          </a:xfrm>
          <a:prstGeom prst="bentConnector2">
            <a:avLst/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angular"/>
          <p:cNvCxnSpPr>
            <a:stCxn id="36" idx="1"/>
            <a:endCxn id="46" idx="0"/>
          </p:cNvCxnSpPr>
          <p:nvPr/>
        </p:nvCxnSpPr>
        <p:spPr>
          <a:xfrm rot="10800000" flipV="1">
            <a:off x="2362573" y="5336282"/>
            <a:ext cx="913281" cy="315615"/>
          </a:xfrm>
          <a:prstGeom prst="bentConnector2">
            <a:avLst/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8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            La </a:t>
            </a:r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Orden Hospitalaria en España y el Mundo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1" y="71158"/>
            <a:ext cx="969557" cy="96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303747" y="996921"/>
            <a:ext cx="4536504" cy="67710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Candara" panose="020E0502030303020204" pitchFamily="34" charset="0"/>
              </a:rPr>
              <a:t>Curia General de Roma</a:t>
            </a:r>
          </a:p>
          <a:p>
            <a:pPr algn="ctr"/>
            <a:r>
              <a:rPr lang="es-ES" dirty="0" smtClean="0">
                <a:latin typeface="Candara" panose="020E0502030303020204" pitchFamily="34" charset="0"/>
              </a:rPr>
              <a:t>Hermano General + Consejo General</a:t>
            </a:r>
            <a:endParaRPr lang="es-ES" dirty="0">
              <a:latin typeface="Candara" panose="020E0502030303020204" pitchFamily="34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53784"/>
            <a:ext cx="4269829" cy="454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5" t="17900" r="16965" b="48300"/>
          <a:stretch/>
        </p:blipFill>
        <p:spPr bwMode="auto">
          <a:xfrm rot="16200000">
            <a:off x="249381" y="2676365"/>
            <a:ext cx="2921911" cy="21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611560" y="2132856"/>
            <a:ext cx="216024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2" name="Conector recto 11"/>
          <p:cNvCxnSpPr/>
          <p:nvPr/>
        </p:nvCxnSpPr>
        <p:spPr>
          <a:xfrm>
            <a:off x="683568" y="2492896"/>
            <a:ext cx="208823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683568" y="4869160"/>
            <a:ext cx="2029232" cy="280392"/>
          </a:xfrm>
          <a:prstGeom prst="rect">
            <a:avLst/>
          </a:prstGeom>
          <a:solidFill>
            <a:srgbClr val="F278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00" b="1" dirty="0" smtClean="0">
                <a:latin typeface="Century Gothic" panose="020B0502020202020204" pitchFamily="34" charset="0"/>
              </a:rPr>
              <a:t>Hno. Jesus </a:t>
            </a:r>
            <a:r>
              <a:rPr lang="es-ES" sz="1000" b="1" dirty="0" err="1" smtClean="0">
                <a:latin typeface="Century Gothic" panose="020B0502020202020204" pitchFamily="34" charset="0"/>
              </a:rPr>
              <a:t>Etayo</a:t>
            </a:r>
            <a:endParaRPr lang="es-ES" sz="10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s-ES" sz="1000" b="1" dirty="0" smtClean="0">
                <a:latin typeface="Century Gothic" panose="020B0502020202020204" pitchFamily="34" charset="0"/>
              </a:rPr>
              <a:t>Superior General</a:t>
            </a:r>
            <a:endParaRPr lang="es-ES" sz="1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6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1052736"/>
            <a:ext cx="4571998" cy="23762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4571998" y="0"/>
            <a:ext cx="457200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CuadroTexto"/>
          <p:cNvSpPr txBox="1"/>
          <p:nvPr/>
        </p:nvSpPr>
        <p:spPr>
          <a:xfrm>
            <a:off x="1" y="1161326"/>
            <a:ext cx="4571998" cy="21236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Principios y Valores de la </a:t>
            </a:r>
            <a:r>
              <a:rPr lang="es-E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Orden</a:t>
            </a:r>
            <a:endParaRPr lang="es-ES" sz="4400" b="1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</a:endParaRPr>
          </a:p>
        </p:txBody>
      </p:sp>
      <p:sp>
        <p:nvSpPr>
          <p:cNvPr id="3" name="AutoShape 2" descr="blob:https://web.whatsapp.com/9f3b0ffa-5ad4-4fb1-9a13-4905b604253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056" y="188640"/>
            <a:ext cx="4239883" cy="590465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89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            Principios y Valores de la Orden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1" y="52698"/>
            <a:ext cx="10064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683568" y="1196752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La Orden Hospitalaria San Juan de Dios, tiene </a:t>
            </a:r>
            <a:r>
              <a:rPr lang="es-ES" sz="2000" b="1" dirty="0" smtClean="0">
                <a:solidFill>
                  <a:srgbClr val="0070C0"/>
                </a:solidFill>
                <a:latin typeface="Candara" pitchFamily="34" charset="0"/>
                <a:ea typeface="Geneva" pitchFamily="-105" charset="-128"/>
              </a:rPr>
              <a:t>5 Valores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fundamentales recogidos en su </a:t>
            </a:r>
            <a:r>
              <a:rPr lang="es-ES" sz="2000" b="1" dirty="0" smtClean="0">
                <a:solidFill>
                  <a:srgbClr val="0070C0"/>
                </a:solidFill>
                <a:latin typeface="Candara" pitchFamily="34" charset="0"/>
                <a:ea typeface="Geneva" pitchFamily="-105" charset="-128"/>
              </a:rPr>
              <a:t>Carta de Identidad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, que se comparten en </a:t>
            </a:r>
            <a:r>
              <a:rPr lang="es-ES" sz="2000" b="1" dirty="0" smtClean="0">
                <a:solidFill>
                  <a:srgbClr val="0070C0"/>
                </a:solidFill>
                <a:latin typeface="Candara" pitchFamily="34" charset="0"/>
                <a:ea typeface="Geneva" pitchFamily="-105" charset="-128"/>
              </a:rPr>
              <a:t>todo el Mundo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.</a:t>
            </a:r>
            <a:endParaRPr lang="es-ES" sz="2000" dirty="0">
              <a:latin typeface="Candara" pitchFamily="34" charset="0"/>
              <a:ea typeface="Geneva" pitchFamily="-105" charset="-128"/>
            </a:endParaRPr>
          </a:p>
        </p:txBody>
      </p:sp>
      <p:pic>
        <p:nvPicPr>
          <p:cNvPr id="10244" name="Picture 4" descr="Ver las imágenes de ori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844" y="4581128"/>
            <a:ext cx="595266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2987824" y="2294706"/>
            <a:ext cx="3024336" cy="918270"/>
          </a:xfrm>
          <a:prstGeom prst="snip2Diag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800" b="1" kern="0" dirty="0">
                <a:solidFill>
                  <a:srgbClr val="FFFFFF"/>
                </a:solidFill>
                <a:latin typeface="Candara" panose="020E0502030303020204" pitchFamily="34" charset="0"/>
              </a:rPr>
              <a:t/>
            </a:r>
            <a:br>
              <a:rPr lang="es-ES_tradnl" sz="800" b="1" kern="0" dirty="0">
                <a:solidFill>
                  <a:srgbClr val="FFFFFF"/>
                </a:solidFill>
                <a:latin typeface="Candara" panose="020E0502030303020204" pitchFamily="34" charset="0"/>
              </a:rPr>
            </a:br>
            <a:r>
              <a:rPr lang="es-ES_tradnl" sz="3200" b="1" kern="0" dirty="0">
                <a:solidFill>
                  <a:srgbClr val="FFFFFF"/>
                </a:solidFill>
                <a:latin typeface="Candara" panose="020E0502030303020204" pitchFamily="34" charset="0"/>
              </a:rPr>
              <a:t>HOSPITALIDAD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400" b="1" kern="0" dirty="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85934" y="3582080"/>
            <a:ext cx="1767565" cy="404039"/>
          </a:xfrm>
          <a:prstGeom prst="snip2DiagRect">
            <a:avLst/>
          </a:prstGeom>
          <a:gradFill rotWithShape="1">
            <a:gsLst>
              <a:gs pos="0">
                <a:srgbClr val="B3B3B3">
                  <a:tint val="100000"/>
                  <a:shade val="100000"/>
                  <a:satMod val="130000"/>
                </a:srgbClr>
              </a:gs>
              <a:gs pos="100000">
                <a:srgbClr val="B3B3B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600" b="1" kern="0" dirty="0">
                <a:solidFill>
                  <a:srgbClr val="000000"/>
                </a:solidFill>
                <a:latin typeface="Candara" panose="020E05020303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CALIDAD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6747553" y="3582079"/>
            <a:ext cx="2096716" cy="404039"/>
          </a:xfrm>
          <a:prstGeom prst="snip2DiagRect">
            <a:avLst/>
          </a:prstGeom>
          <a:gradFill rotWithShape="1">
            <a:gsLst>
              <a:gs pos="0">
                <a:srgbClr val="B3B3B3">
                  <a:tint val="100000"/>
                  <a:shade val="100000"/>
                  <a:satMod val="130000"/>
                </a:srgbClr>
              </a:gs>
              <a:gs pos="100000">
                <a:srgbClr val="B3B3B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600" b="1" kern="0" dirty="0">
                <a:solidFill>
                  <a:srgbClr val="000000"/>
                </a:solidFill>
                <a:latin typeface="Candara" panose="020E0502030303020204" pitchFamily="34" charset="0"/>
              </a:rPr>
              <a:t>ESPIRITUALIDAD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2337987" y="3573016"/>
            <a:ext cx="1778051" cy="404039"/>
          </a:xfrm>
          <a:prstGeom prst="snip2DiagRect">
            <a:avLst/>
          </a:prstGeom>
          <a:gradFill rotWithShape="1">
            <a:gsLst>
              <a:gs pos="0">
                <a:srgbClr val="B3B3B3">
                  <a:tint val="100000"/>
                  <a:shade val="100000"/>
                  <a:satMod val="130000"/>
                </a:srgbClr>
              </a:gs>
              <a:gs pos="100000">
                <a:srgbClr val="B3B3B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600" b="1" kern="0" dirty="0">
                <a:solidFill>
                  <a:srgbClr val="000000"/>
                </a:solidFill>
                <a:latin typeface="Candara" panose="020E0502030303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RESPETO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4400526" y="3573016"/>
            <a:ext cx="2096716" cy="404039"/>
          </a:xfrm>
          <a:prstGeom prst="snip2DiagRect">
            <a:avLst/>
          </a:prstGeom>
          <a:gradFill rotWithShape="1">
            <a:gsLst>
              <a:gs pos="0">
                <a:srgbClr val="B3B3B3">
                  <a:tint val="100000"/>
                  <a:shade val="100000"/>
                  <a:satMod val="130000"/>
                </a:srgbClr>
              </a:gs>
              <a:gs pos="100000">
                <a:srgbClr val="B3B3B3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600" b="1" kern="0" dirty="0">
                <a:solidFill>
                  <a:srgbClr val="000000"/>
                </a:solidFill>
                <a:latin typeface="Candara" panose="020E0502030303020204" pitchFamily="34" charset="0"/>
              </a:rPr>
              <a:t>RESPONSABILIDAD</a:t>
            </a:r>
          </a:p>
        </p:txBody>
      </p:sp>
      <p:pic>
        <p:nvPicPr>
          <p:cNvPr id="19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1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8904" y="0"/>
            <a:ext cx="125273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12526" y="5949280"/>
            <a:ext cx="2903290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            Principios y Valores de la Orden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1" y="52698"/>
            <a:ext cx="10064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-4734" y="1118440"/>
            <a:ext cx="9148734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80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Hospitalidad</a:t>
            </a:r>
            <a:endParaRPr lang="es-ES" sz="8000" b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627560" y="2708920"/>
            <a:ext cx="6120904" cy="3139321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342900" indent="-342900" algn="just" eaLnBrk="1" hangingPunct="1">
              <a:spcBef>
                <a:spcPct val="50000"/>
              </a:spcBef>
              <a:buClr>
                <a:srgbClr val="0070C0"/>
              </a:buClr>
              <a:buFont typeface="Wingdings" panose="05000000000000000000" pitchFamily="2" charset="2"/>
              <a:buChar char=""/>
              <a:defRPr/>
            </a:pPr>
            <a:r>
              <a:rPr lang="es-ES" dirty="0">
                <a:latin typeface="Candara" panose="020E0502030303020204" pitchFamily="34" charset="0"/>
              </a:rPr>
              <a:t>La HOSPITALIDAD es el gran valor que define nuestro sentido de </a:t>
            </a:r>
            <a:r>
              <a:rPr lang="es-ES" dirty="0" smtClean="0">
                <a:latin typeface="Candara" panose="020E0502030303020204" pitchFamily="34" charset="0"/>
              </a:rPr>
              <a:t>ser.</a:t>
            </a:r>
            <a:endParaRPr lang="es-ES" dirty="0">
              <a:latin typeface="Candara" panose="020E0502030303020204" pitchFamily="34" charset="0"/>
            </a:endParaRPr>
          </a:p>
          <a:p>
            <a:pPr marL="342900" indent="-342900" algn="just" eaLnBrk="1" hangingPunct="1">
              <a:spcBef>
                <a:spcPct val="50000"/>
              </a:spcBef>
              <a:buClr>
                <a:srgbClr val="0070C0"/>
              </a:buClr>
              <a:buFont typeface="Wingdings" panose="05000000000000000000" pitchFamily="2" charset="2"/>
              <a:buChar char=""/>
              <a:defRPr/>
            </a:pPr>
            <a:r>
              <a:rPr lang="es-ES_tradnl" dirty="0" smtClean="0">
                <a:latin typeface="Candara" panose="020E0502030303020204" pitchFamily="34" charset="0"/>
              </a:rPr>
              <a:t>Acoger al otro y agasajar con amabilidad y generosidad a invitados y extraños.</a:t>
            </a:r>
          </a:p>
          <a:p>
            <a:pPr marL="342900" indent="-342900" algn="just" eaLnBrk="1" hangingPunct="1">
              <a:spcBef>
                <a:spcPct val="50000"/>
              </a:spcBef>
              <a:buClr>
                <a:srgbClr val="0070C0"/>
              </a:buClr>
              <a:buFont typeface="Wingdings" panose="05000000000000000000" pitchFamily="2" charset="2"/>
              <a:buChar char=""/>
              <a:defRPr/>
            </a:pPr>
            <a:r>
              <a:rPr lang="es-ES_tradnl" dirty="0" smtClean="0">
                <a:latin typeface="Candara" panose="020E0502030303020204" pitchFamily="34" charset="0"/>
              </a:rPr>
              <a:t>Aceptarle </a:t>
            </a:r>
            <a:r>
              <a:rPr lang="es-ES_tradnl" dirty="0">
                <a:latin typeface="Candara" panose="020E0502030303020204" pitchFamily="34" charset="0"/>
              </a:rPr>
              <a:t>como uno más en nuestro espacio físico y social.</a:t>
            </a:r>
          </a:p>
          <a:p>
            <a:pPr marL="342900" indent="-342900" algn="just" eaLnBrk="1" hangingPunct="1">
              <a:spcBef>
                <a:spcPct val="50000"/>
              </a:spcBef>
              <a:buClr>
                <a:srgbClr val="0070C0"/>
              </a:buClr>
              <a:buFont typeface="Wingdings" panose="05000000000000000000" pitchFamily="2" charset="2"/>
              <a:buChar char=""/>
              <a:defRPr/>
            </a:pPr>
            <a:r>
              <a:rPr lang="es-ES_tradnl" dirty="0">
                <a:latin typeface="Candara" panose="020E0502030303020204" pitchFamily="34" charset="0"/>
              </a:rPr>
              <a:t>Compartir con </a:t>
            </a:r>
            <a:r>
              <a:rPr lang="es-ES_tradnl" dirty="0" smtClean="0">
                <a:latin typeface="Candara" panose="020E0502030303020204" pitchFamily="34" charset="0"/>
              </a:rPr>
              <a:t>ellos lo </a:t>
            </a:r>
            <a:r>
              <a:rPr lang="es-ES_tradnl" dirty="0">
                <a:latin typeface="Candara" panose="020E0502030303020204" pitchFamily="34" charset="0"/>
              </a:rPr>
              <a:t>que consideramos que es nuestro.</a:t>
            </a:r>
          </a:p>
          <a:p>
            <a:pPr marL="342900" indent="-342900" algn="just" eaLnBrk="1" hangingPunct="1">
              <a:spcBef>
                <a:spcPct val="50000"/>
              </a:spcBef>
              <a:buClr>
                <a:srgbClr val="0070C0"/>
              </a:buClr>
              <a:buFont typeface="Wingdings" panose="05000000000000000000" pitchFamily="2" charset="2"/>
              <a:buChar char=""/>
              <a:defRPr/>
            </a:pPr>
            <a:r>
              <a:rPr lang="es-ES_tradnl" dirty="0">
                <a:latin typeface="Candara" panose="020E0502030303020204" pitchFamily="34" charset="0"/>
              </a:rPr>
              <a:t>Responder a las necesidades de las personas buscando su bienestar y su </a:t>
            </a:r>
            <a:r>
              <a:rPr lang="es-ES_tradnl" dirty="0" smtClean="0">
                <a:latin typeface="Candara" panose="020E0502030303020204" pitchFamily="34" charset="0"/>
              </a:rPr>
              <a:t>salud.</a:t>
            </a:r>
            <a:endParaRPr lang="ca-ES" dirty="0">
              <a:latin typeface="Candara" panose="020E0502030303020204" pitchFamily="34" charset="0"/>
            </a:endParaRPr>
          </a:p>
        </p:txBody>
      </p:sp>
      <p:pic>
        <p:nvPicPr>
          <p:cNvPr id="13" name="Picture 4" descr="\\betica.sjd.es\aljarafe\Repositorio Multimedia\RRHH\Fotos y Videos\2010\Fotos Hospital\IMG_41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" t="9211" r="5266" b="4428"/>
          <a:stretch/>
        </p:blipFill>
        <p:spPr bwMode="auto">
          <a:xfrm>
            <a:off x="288822" y="2569491"/>
            <a:ext cx="2221465" cy="321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3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8904" y="0"/>
            <a:ext cx="125273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12526" y="5949280"/>
            <a:ext cx="2903290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            Principios y Valores de la Orden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1" y="52698"/>
            <a:ext cx="10064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-4734" y="1118440"/>
            <a:ext cx="9148734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80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Calidad</a:t>
            </a:r>
            <a:endParaRPr lang="es-ES" sz="8000" b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203624" y="2913425"/>
            <a:ext cx="5472832" cy="1823576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600"/>
              </a:spcBef>
              <a:buClr>
                <a:srgbClr val="0070C0"/>
              </a:buClr>
              <a:defRPr/>
            </a:pPr>
            <a:r>
              <a:rPr lang="es-ES" dirty="0">
                <a:latin typeface="Candara" panose="020E0502030303020204" pitchFamily="34" charset="0"/>
              </a:rPr>
              <a:t>Conlleva </a:t>
            </a:r>
            <a:r>
              <a:rPr lang="es-ES" b="1" dirty="0">
                <a:solidFill>
                  <a:srgbClr val="C00000"/>
                </a:solidFill>
                <a:latin typeface="Candara" panose="020E0502030303020204" pitchFamily="34" charset="0"/>
              </a:rPr>
              <a:t>hacer el bien, bien hecho</a:t>
            </a:r>
            <a:r>
              <a:rPr lang="es-ES" dirty="0">
                <a:latin typeface="Candara" panose="020E0502030303020204" pitchFamily="34" charset="0"/>
              </a:rPr>
              <a:t>. Es algo más que la calidad técnica de la atención recibida. Contempla también una adecuada relación interpersonal entre los usuarios y el personal, y entre los propios compañeros así como la calidad del </a:t>
            </a:r>
            <a:r>
              <a:rPr lang="es-ES" dirty="0" smtClean="0">
                <a:latin typeface="Candara" panose="020E0502030303020204" pitchFamily="34" charset="0"/>
              </a:rPr>
              <a:t>entorno</a:t>
            </a:r>
            <a:r>
              <a:rPr lang="es-ES_tradnl" dirty="0" smtClean="0">
                <a:latin typeface="Candara" panose="020E0502030303020204" pitchFamily="34" charset="0"/>
              </a:rPr>
              <a:t>.</a:t>
            </a:r>
            <a:endParaRPr lang="ca-ES" dirty="0">
              <a:latin typeface="Candara" panose="020E0502030303020204" pitchFamily="34" charset="0"/>
            </a:endParaRPr>
          </a:p>
        </p:txBody>
      </p:sp>
      <p:pic>
        <p:nvPicPr>
          <p:cNvPr id="9218" name="Picture 2" descr="\\betica.sjd.es\aljarafe\Repositorio Multimedia\RRHH\Fotos y Videos\Avance de Memoria\Formacion_miv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8" r="23208"/>
          <a:stretch/>
        </p:blipFill>
        <p:spPr bwMode="auto">
          <a:xfrm>
            <a:off x="288822" y="2564903"/>
            <a:ext cx="2482978" cy="32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73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8904" y="0"/>
            <a:ext cx="125273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12526" y="5949280"/>
            <a:ext cx="2903290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            Principios y Valores de la Orden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1" y="52698"/>
            <a:ext cx="10064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-4734" y="1118440"/>
            <a:ext cx="9148734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80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Respeto</a:t>
            </a:r>
            <a:endParaRPr lang="es-ES" sz="8000" b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843584" y="3162017"/>
            <a:ext cx="5760864" cy="113107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600"/>
              </a:spcBef>
              <a:buClr>
                <a:srgbClr val="0070C0"/>
              </a:buClr>
              <a:defRPr/>
            </a:pPr>
            <a:r>
              <a:rPr lang="es-ES" dirty="0">
                <a:latin typeface="Candara" panose="020E0502030303020204" pitchFamily="34" charset="0"/>
              </a:rPr>
              <a:t>Es el valor que implica el </a:t>
            </a:r>
            <a:r>
              <a:rPr lang="es-ES" b="1" dirty="0">
                <a:solidFill>
                  <a:srgbClr val="C00000"/>
                </a:solidFill>
                <a:latin typeface="Candara" panose="020E0502030303020204" pitchFamily="34" charset="0"/>
              </a:rPr>
              <a:t>reconocimiento</a:t>
            </a:r>
            <a:r>
              <a:rPr lang="es-ES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es-ES" dirty="0">
                <a:latin typeface="Candara" panose="020E0502030303020204" pitchFamily="34" charset="0"/>
              </a:rPr>
              <a:t>de que todas las personas poseen una dignidad que debemos considerar con actitud de comprensión y </a:t>
            </a:r>
            <a:r>
              <a:rPr lang="es-ES" dirty="0" smtClean="0">
                <a:latin typeface="Candara" panose="020E0502030303020204" pitchFamily="34" charset="0"/>
              </a:rPr>
              <a:t>tolerancia</a:t>
            </a:r>
            <a:r>
              <a:rPr lang="es-ES_tradnl" dirty="0" smtClean="0">
                <a:latin typeface="Candara" panose="020E0502030303020204" pitchFamily="34" charset="0"/>
              </a:rPr>
              <a:t>.</a:t>
            </a:r>
            <a:endParaRPr lang="ca-ES" dirty="0">
              <a:latin typeface="Candara" panose="020E0502030303020204" pitchFamily="34" charset="0"/>
            </a:endParaRPr>
          </a:p>
        </p:txBody>
      </p:sp>
      <p:pic>
        <p:nvPicPr>
          <p:cNvPr id="13" name="Picture 3" descr="\\betica.sjd.es\aljarafe\Repositorio Multimedia\RRHH\Fotos y Videos\2019\FOTOS MEMORIA 2018 1 PARTE\SERVICIO MEDICINA_ENFERMERIA HOSPITALIZACION\Medicina_interna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3286" r="533" b="10627"/>
          <a:stretch/>
        </p:blipFill>
        <p:spPr bwMode="auto">
          <a:xfrm>
            <a:off x="229878" y="2680546"/>
            <a:ext cx="2203523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73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8904" y="0"/>
            <a:ext cx="125273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12526" y="5949280"/>
            <a:ext cx="2903290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            Principios y Valores de la Orden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1" y="52698"/>
            <a:ext cx="10064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-4734" y="1118440"/>
            <a:ext cx="9148734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80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Responsabilidad</a:t>
            </a:r>
            <a:endParaRPr lang="es-ES" sz="8000" b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131840" y="3031792"/>
            <a:ext cx="5112568" cy="1477328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600"/>
              </a:spcBef>
              <a:buClr>
                <a:srgbClr val="0070C0"/>
              </a:buClr>
              <a:defRPr/>
            </a:pPr>
            <a:r>
              <a:rPr lang="es-ES" dirty="0">
                <a:latin typeface="Candara" panose="020E0502030303020204" pitchFamily="34" charset="0"/>
              </a:rPr>
              <a:t>Es un valor que está en la conciencia de la persona y le permite reflexionar, administrar, orientar y valorar las consecuencias de sus actos con una actitud de </a:t>
            </a:r>
            <a:r>
              <a:rPr lang="es-ES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compromiso</a:t>
            </a:r>
            <a:r>
              <a:rPr lang="es-ES_tradnl" dirty="0" smtClean="0">
                <a:latin typeface="Candara" panose="020E0502030303020204" pitchFamily="34" charset="0"/>
              </a:rPr>
              <a:t>.</a:t>
            </a:r>
            <a:endParaRPr lang="ca-ES" dirty="0">
              <a:latin typeface="Candara" panose="020E0502030303020204" pitchFamily="34" charset="0"/>
            </a:endParaRPr>
          </a:p>
        </p:txBody>
      </p:sp>
      <p:pic>
        <p:nvPicPr>
          <p:cNvPr id="12" name="Picture 3" descr="\\betica.sjd.es\aljarafe\Repositorio Multimedia\RRHH\Fotos y Videos\Avance de Memoria\IMG_11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" r="38288"/>
          <a:stretch/>
        </p:blipFill>
        <p:spPr bwMode="auto">
          <a:xfrm>
            <a:off x="288823" y="2564903"/>
            <a:ext cx="2482977" cy="321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73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8904" y="0"/>
            <a:ext cx="1252736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12526" y="5949280"/>
            <a:ext cx="2903290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            Principios y Valores de la Orden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1" y="52698"/>
            <a:ext cx="10064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-4734" y="1118440"/>
            <a:ext cx="9148734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80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Espiritualidad</a:t>
            </a:r>
            <a:endParaRPr lang="es-ES" sz="8000" b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915816" y="2913425"/>
            <a:ext cx="5688632" cy="1477328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600"/>
              </a:spcBef>
              <a:buClr>
                <a:srgbClr val="0070C0"/>
              </a:buClr>
              <a:defRPr/>
            </a:pPr>
            <a:r>
              <a:rPr lang="es-ES" dirty="0">
                <a:latin typeface="Candara" panose="020E0502030303020204" pitchFamily="34" charset="0"/>
              </a:rPr>
              <a:t>Dimensión humana desde la que vivenciamos y expresamos el </a:t>
            </a:r>
            <a:r>
              <a:rPr lang="es-ES" b="1" dirty="0">
                <a:solidFill>
                  <a:srgbClr val="C00000"/>
                </a:solidFill>
                <a:latin typeface="Candara" panose="020E0502030303020204" pitchFamily="34" charset="0"/>
              </a:rPr>
              <a:t>sentido de la propia existencia </a:t>
            </a:r>
            <a:r>
              <a:rPr lang="es-ES" dirty="0">
                <a:latin typeface="Candara" panose="020E0502030303020204" pitchFamily="34" charset="0"/>
              </a:rPr>
              <a:t>en relación con nosotros mismos y todo lo que nos rodea de acuerdo con nuestros valores y creencias</a:t>
            </a:r>
            <a:r>
              <a:rPr lang="es-ES_tradnl" dirty="0" smtClean="0">
                <a:latin typeface="Candara" panose="020E0502030303020204" pitchFamily="34" charset="0"/>
              </a:rPr>
              <a:t>.</a:t>
            </a:r>
            <a:endParaRPr lang="ca-ES" dirty="0">
              <a:latin typeface="Candara" panose="020E0502030303020204" pitchFamily="34" charset="0"/>
            </a:endParaRPr>
          </a:p>
        </p:txBody>
      </p:sp>
      <p:pic>
        <p:nvPicPr>
          <p:cNvPr id="11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\\betica.sjd.es\aljarafe\Repositorio Multimedia\RRHH\Fotos y Videos\2020\Acompañamiento_uci2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24" r="33969"/>
          <a:stretch/>
        </p:blipFill>
        <p:spPr bwMode="auto">
          <a:xfrm>
            <a:off x="288823" y="2564903"/>
            <a:ext cx="2482977" cy="321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64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2526" y="5949280"/>
            <a:ext cx="2903290" cy="83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            Principios y Valores de la Orden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1" y="52698"/>
            <a:ext cx="10064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555776" y="1700808"/>
            <a:ext cx="6264696" cy="4523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Afirmamos que el 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centro de interés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 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es la persona asistida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Promovemos y defendemos los </a:t>
            </a:r>
            <a:r>
              <a:rPr kumimoji="0" lang="es-E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derechos del enfermo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 y necesitado, teniendo en cuenta su </a:t>
            </a:r>
            <a:r>
              <a:rPr kumimoji="0" lang="es-E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dignidad personal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Nos comprometemos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 </a:t>
            </a:r>
            <a:r>
              <a:rPr kumimoji="0" lang="es-E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defensa y promoción de la vida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 humana: desde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concepción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hasta la muerte natural.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Reconocemos el Derecho de las personas asistidas a 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ser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convenientemente </a:t>
            </a: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informadas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de su situación.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Promovemos una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 </a:t>
            </a:r>
            <a:r>
              <a:rPr kumimoji="0" lang="es-E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asistencia integral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basada en el trabajo en equipo y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en el adecuado equilibrio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entre técnica y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 humanización en las relaciones terapéuticas.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Observamos y promovemos los </a:t>
            </a:r>
            <a:r>
              <a:rPr kumimoji="0" lang="es-E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principios éticos de la iglesia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 católica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0" y="1124744"/>
            <a:ext cx="9144000" cy="46166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Geneva" pitchFamily="-105" charset="-128"/>
                <a:cs typeface="+mn-cs"/>
              </a:rPr>
              <a:t>La </a:t>
            </a: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itchFamily="34" charset="0"/>
                <a:ea typeface="Geneva" pitchFamily="-105" charset="-128"/>
                <a:cs typeface="+mn-cs"/>
              </a:rPr>
              <a:t>Carta de Identidad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Geneva" pitchFamily="-105" charset="-128"/>
                <a:cs typeface="+mn-cs"/>
              </a:rPr>
              <a:t>, también establece </a:t>
            </a: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itchFamily="34" charset="0"/>
                <a:ea typeface="Geneva" pitchFamily="-105" charset="-128"/>
                <a:cs typeface="+mn-cs"/>
              </a:rPr>
              <a:t>13 Principios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Geneva" pitchFamily="-105" charset="-128"/>
                <a:cs typeface="+mn-cs"/>
              </a:rPr>
              <a:t>: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itchFamily="34" charset="0"/>
              <a:ea typeface="Geneva" pitchFamily="-105" charset="-128"/>
              <a:cs typeface="+mn-cs"/>
            </a:endParaRPr>
          </a:p>
        </p:txBody>
      </p:sp>
      <p:pic>
        <p:nvPicPr>
          <p:cNvPr id="14" name="Picture 6" descr="Ver las imágenes de orig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38" r="31238"/>
          <a:stretch/>
        </p:blipFill>
        <p:spPr bwMode="auto">
          <a:xfrm>
            <a:off x="123914" y="2132856"/>
            <a:ext cx="2352262" cy="352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82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13471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539552" y="-99392"/>
            <a:ext cx="8460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b="1" dirty="0" smtClean="0">
                <a:solidFill>
                  <a:srgbClr val="0070C0"/>
                </a:solidFill>
                <a:latin typeface="Forte" pitchFamily="66" charset="0"/>
              </a:rPr>
              <a:t>1</a:t>
            </a:r>
            <a:endParaRPr lang="es-ES" sz="8800" b="1" dirty="0">
              <a:solidFill>
                <a:srgbClr val="0070C0"/>
              </a:solidFill>
              <a:latin typeface="Forte" pitchFamily="66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305596" y="116752"/>
            <a:ext cx="1080000" cy="1080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CuadroTexto"/>
          <p:cNvSpPr txBox="1"/>
          <p:nvPr/>
        </p:nvSpPr>
        <p:spPr>
          <a:xfrm>
            <a:off x="1547664" y="134613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Juan Ciudad Duarte.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Desde su Nacimiento hasta su llegada a Granada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0" t="8118" r="7243" b="5564"/>
          <a:stretch/>
        </p:blipFill>
        <p:spPr bwMode="auto">
          <a:xfrm>
            <a:off x="292342" y="1484784"/>
            <a:ext cx="3194141" cy="4383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920677" y="1733682"/>
            <a:ext cx="48600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a-ES" sz="2000" dirty="0">
                <a:latin typeface="Candara" pitchFamily="34" charset="0"/>
                <a:ea typeface="Geneva" pitchFamily="-105" charset="-128"/>
              </a:rPr>
              <a:t>Juan </a:t>
            </a:r>
            <a:r>
              <a:rPr lang="ca-ES" sz="2000" dirty="0" err="1" smtClean="0">
                <a:latin typeface="Candara" pitchFamily="34" charset="0"/>
                <a:ea typeface="Geneva" pitchFamily="-105" charset="-128"/>
              </a:rPr>
              <a:t>nace</a:t>
            </a:r>
            <a:r>
              <a:rPr lang="ca-ES" sz="2000" dirty="0" smtClean="0">
                <a:latin typeface="Candara" pitchFamily="34" charset="0"/>
                <a:ea typeface="Geneva" pitchFamily="-105" charset="-128"/>
              </a:rPr>
              <a:t> </a:t>
            </a:r>
            <a:r>
              <a:rPr lang="ca-ES" sz="2000" dirty="0">
                <a:latin typeface="Candara" pitchFamily="34" charset="0"/>
                <a:ea typeface="Geneva" pitchFamily="-105" charset="-128"/>
              </a:rPr>
              <a:t>en </a:t>
            </a:r>
            <a:r>
              <a:rPr lang="ca-ES" sz="2000" b="1" dirty="0" err="1">
                <a:latin typeface="Candara" pitchFamily="34" charset="0"/>
                <a:ea typeface="Geneva" pitchFamily="-105" charset="-128"/>
              </a:rPr>
              <a:t>Montemor</a:t>
            </a:r>
            <a:r>
              <a:rPr lang="ca-ES" sz="2000" b="1" dirty="0">
                <a:latin typeface="Candara" pitchFamily="34" charset="0"/>
                <a:ea typeface="Geneva" pitchFamily="-105" charset="-128"/>
              </a:rPr>
              <a:t>-o-Novo (Portugal)</a:t>
            </a:r>
          </a:p>
          <a:p>
            <a:pPr algn="ctr">
              <a:defRPr/>
            </a:pPr>
            <a:r>
              <a:rPr lang="ca-ES" sz="2000" dirty="0">
                <a:latin typeface="Candara" pitchFamily="34" charset="0"/>
                <a:ea typeface="Geneva" pitchFamily="-105" charset="-128"/>
              </a:rPr>
              <a:t>e</a:t>
            </a:r>
            <a:r>
              <a:rPr lang="ca-ES" sz="2000" dirty="0" smtClean="0">
                <a:latin typeface="Candara" pitchFamily="34" charset="0"/>
                <a:ea typeface="Geneva" pitchFamily="-105" charset="-128"/>
              </a:rPr>
              <a:t>n </a:t>
            </a:r>
            <a:r>
              <a:rPr lang="ca-ES" sz="2400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1495</a:t>
            </a:r>
            <a:r>
              <a:rPr lang="ca-ES" sz="2000" dirty="0">
                <a:latin typeface="Candara" pitchFamily="34" charset="0"/>
                <a:ea typeface="Geneva" pitchFamily="-105" charset="-128"/>
              </a:rPr>
              <a:t>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920677" y="2924944"/>
            <a:ext cx="48600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Candara" pitchFamily="34" charset="0"/>
                <a:ea typeface="Geneva" pitchFamily="-105" charset="-128"/>
              </a:rPr>
              <a:t>Según las biografías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sus padres fueron </a:t>
            </a:r>
            <a:r>
              <a:rPr lang="es-ES" sz="2400" b="1" dirty="0">
                <a:latin typeface="Candara" pitchFamily="34" charset="0"/>
                <a:ea typeface="Geneva" pitchFamily="-105" charset="-128"/>
              </a:rPr>
              <a:t>Andrés Ciudad y </a:t>
            </a:r>
            <a:r>
              <a:rPr lang="es-ES" sz="2400" b="1" dirty="0" smtClean="0">
                <a:latin typeface="Candara" pitchFamily="34" charset="0"/>
                <a:ea typeface="Geneva" pitchFamily="-105" charset="-128"/>
              </a:rPr>
              <a:t>Ana/Teresa Duarte,                   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personas cristianas, caritativas,                  limosneras y honradas. </a:t>
            </a:r>
            <a:endParaRPr lang="es-ES" sz="2000" dirty="0">
              <a:latin typeface="Candara" pitchFamily="34" charset="0"/>
              <a:ea typeface="Geneva" pitchFamily="-105" charset="-128"/>
            </a:endParaRPr>
          </a:p>
        </p:txBody>
      </p:sp>
      <p:pic>
        <p:nvPicPr>
          <p:cNvPr id="10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37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2526" y="5949280"/>
            <a:ext cx="2903290" cy="83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            Principios y Valores de la Orden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1" y="52698"/>
            <a:ext cx="10064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0" y="1124744"/>
            <a:ext cx="9144000" cy="46166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Geneva" pitchFamily="-105" charset="-128"/>
                <a:cs typeface="+mn-cs"/>
              </a:rPr>
              <a:t>La </a:t>
            </a: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itchFamily="34" charset="0"/>
                <a:ea typeface="Geneva" pitchFamily="-105" charset="-128"/>
                <a:cs typeface="+mn-cs"/>
              </a:rPr>
              <a:t>Carta de Identidad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Geneva" pitchFamily="-105" charset="-128"/>
                <a:cs typeface="+mn-cs"/>
              </a:rPr>
              <a:t>, también establece </a:t>
            </a: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itchFamily="34" charset="0"/>
                <a:ea typeface="Geneva" pitchFamily="-105" charset="-128"/>
                <a:cs typeface="+mn-cs"/>
              </a:rPr>
              <a:t>13 Principios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Geneva" pitchFamily="-105" charset="-128"/>
                <a:cs typeface="+mn-cs"/>
              </a:rPr>
              <a:t>: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itchFamily="34" charset="0"/>
              <a:ea typeface="Geneva" pitchFamily="-105" charset="-128"/>
              <a:cs typeface="+mn-cs"/>
            </a:endParaRPr>
          </a:p>
        </p:txBody>
      </p:sp>
      <p:pic>
        <p:nvPicPr>
          <p:cNvPr id="16" name="Picture 2" descr="\\betica.sjd.es\aljarafe\Repositorio Multimedia\RRHH\Fotos y Videos\2019\FOTOS MEMORIA 2018 1 PARTE\CONSULTAS EXTERNAS_ENFERMERIA\IMG_9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13" y="2132856"/>
            <a:ext cx="216024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2339752" y="1720214"/>
            <a:ext cx="6480720" cy="4898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SzTx/>
              <a:buFont typeface="+mj-lt"/>
              <a:buAutoNum type="arabicPeriod" startAt="7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Consideramos un elemento esencial en la asistencia la </a:t>
            </a:r>
            <a:r>
              <a:rPr kumimoji="0" lang="es-E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dimensión espiritual y religiosa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 como oferta de curación y salvación, respetando otros credos y planteamientos de vida.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SzTx/>
              <a:buFont typeface="+mj-lt"/>
              <a:buAutoNum type="arabicPeriod" startAt="7"/>
              <a:tabLst/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Defendemos el </a:t>
            </a:r>
            <a:r>
              <a:rPr kumimoji="0" lang="es-E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derecho a morir con dignidad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 y a que se respeten y atiendan los justos deseos de quienes están en trance de muerte.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SzTx/>
              <a:buFont typeface="+mj-lt"/>
              <a:buAutoNum type="arabicPeriod" startAt="7"/>
              <a:tabLst/>
              <a:defRPr/>
            </a:pPr>
            <a:r>
              <a:rPr kumimoji="0" lang="es-E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Ponemos </a:t>
            </a:r>
            <a:r>
              <a:rPr kumimoji="0" lang="es-E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 </a:t>
            </a:r>
            <a:r>
              <a:rPr kumimoji="0" lang="es-E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máxima atención en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 </a:t>
            </a:r>
            <a:r>
              <a:rPr kumimoji="0" lang="es-E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 selección, formación y acompañamiento de los C</a:t>
            </a:r>
            <a:r>
              <a:rPr kumimoji="0" lang="es-E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olaboradores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de todas nuestras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Obras Apostólicas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teniendo en cuenta no sólo su preparación y competencia profesional, sino también su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sensibilidad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ante los valores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humanos y los derechos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de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 persona.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SzTx/>
              <a:buFont typeface="+mj-lt"/>
              <a:buAutoNum type="arabicPeriod" startAt="7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Observamos las exigencias del </a:t>
            </a:r>
            <a:r>
              <a:rPr kumimoji="0" lang="es-E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secreto profesional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 y tratamos de que sean respetadas por cuantos se acercan a los enfermos y necesitados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17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2526" y="5949280"/>
            <a:ext cx="2903290" cy="83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0" y="263550"/>
            <a:ext cx="914399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            Principios y Valores de la Orden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1" y="52698"/>
            <a:ext cx="10064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0" y="1124744"/>
            <a:ext cx="9144000" cy="46166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Geneva" pitchFamily="-105" charset="-128"/>
                <a:cs typeface="+mn-cs"/>
              </a:rPr>
              <a:t>La </a:t>
            </a: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itchFamily="34" charset="0"/>
                <a:ea typeface="Geneva" pitchFamily="-105" charset="-128"/>
                <a:cs typeface="+mn-cs"/>
              </a:rPr>
              <a:t>Carta de Identidad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Geneva" pitchFamily="-105" charset="-128"/>
                <a:cs typeface="+mn-cs"/>
              </a:rPr>
              <a:t>, también establece </a:t>
            </a: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itchFamily="34" charset="0"/>
                <a:ea typeface="Geneva" pitchFamily="-105" charset="-128"/>
                <a:cs typeface="+mn-cs"/>
              </a:rPr>
              <a:t>13 Principios</a:t>
            </a:r>
            <a:r>
              <a:rPr kumimoji="0" lang="es-E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Geneva" pitchFamily="-105" charset="-128"/>
                <a:cs typeface="+mn-cs"/>
              </a:rPr>
              <a:t>: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itchFamily="34" charset="0"/>
              <a:ea typeface="Geneva" pitchFamily="-105" charset="-128"/>
              <a:cs typeface="+mn-cs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555776" y="1916832"/>
            <a:ext cx="6264696" cy="4120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SzTx/>
              <a:buFont typeface="+mj-lt"/>
              <a:buAutoNum type="arabicPeriod" startAt="11"/>
              <a:tabLst/>
              <a:defRPr/>
            </a:pPr>
            <a:r>
              <a:rPr kumimoji="0" lang="es-E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Valoramos</a:t>
            </a:r>
            <a:r>
              <a:rPr kumimoji="0" lang="es-E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 </a:t>
            </a:r>
            <a:r>
              <a:rPr kumimoji="0" lang="es-E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y promovemos las cualidades y la profesionalidad de los Colaboradores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les estimulamos a participar activamente en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 misión de la Orden,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y les hacemos partícipes en el proceso decisional en nuestras Obras Apostólicas en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función de sus capacidades y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de sus áreas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de responsabilidad.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SzTx/>
              <a:buFont typeface="+mj-lt"/>
              <a:buAutoNum type="arabicPeriod" startAt="11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Respetamos la </a:t>
            </a:r>
            <a:r>
              <a:rPr kumimoji="0" lang="es-E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libertad de conciencia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de las personas a las que asistimos y de los Colaboradores, </a:t>
            </a:r>
            <a:r>
              <a:rPr kumimoji="0" lang="es-E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y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exigimos </a:t>
            </a:r>
            <a:r>
              <a:rPr kumimoji="0" lang="es-E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que se respete la identidad de </a:t>
            </a:r>
            <a:r>
              <a:rPr kumimoji="0" lang="es-E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nuestras Obras Apostólicas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buClr>
                <a:srgbClr val="0070C0"/>
              </a:buClr>
              <a:buSzTx/>
              <a:buFont typeface="+mj-lt"/>
              <a:buAutoNum type="arabicPeriod" startAt="11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Nos </a:t>
            </a:r>
            <a:r>
              <a:rPr kumimoji="0" lang="es-E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oponemos al afán de lucro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; 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por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tanto observamos  y exigimos que se respeten las normas económicas y retributivas justas.</a:t>
            </a:r>
          </a:p>
        </p:txBody>
      </p:sp>
      <p:pic>
        <p:nvPicPr>
          <p:cNvPr id="10" name="Picture 3" descr="\\betica.sjd.es\aljarafe\Repositorio Multimedia\RRHH\Fotos y Videos\2019\FOTOS MEMORIA 2018 1 PARTE\DESARROLLO SOLIDARIO\IMG_93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235226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33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-21374" y="260648"/>
            <a:ext cx="9165373" cy="15121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1850537" y="249848"/>
            <a:ext cx="72934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San Juan de Dios</a:t>
            </a:r>
          </a:p>
          <a:p>
            <a:pPr algn="ctr"/>
            <a:r>
              <a:rPr lang="es-ES" sz="3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Una vida que se prolonga</a:t>
            </a:r>
            <a:endParaRPr lang="es-ES" sz="3600" i="1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" y="5283785"/>
            <a:ext cx="9143998" cy="1169551"/>
          </a:xfrm>
          <a:prstGeom prst="rect">
            <a:avLst/>
          </a:prstGeom>
          <a:solidFill>
            <a:srgbClr val="FFFFCC"/>
          </a:solidFill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s-ES" sz="2000" dirty="0" smtClean="0">
                <a:latin typeface="Candara" panose="020E0502030303020204" pitchFamily="34" charset="0"/>
              </a:rPr>
              <a:t>Estamos </a:t>
            </a:r>
            <a:r>
              <a:rPr lang="es-ES" sz="2000" dirty="0">
                <a:latin typeface="Candara" panose="020E0502030303020204" pitchFamily="34" charset="0"/>
              </a:rPr>
              <a:t>llamados a construir </a:t>
            </a:r>
            <a:r>
              <a:rPr lang="es-ES" sz="2000" dirty="0" smtClean="0">
                <a:latin typeface="Candara" panose="020E0502030303020204" pitchFamily="34" charset="0"/>
              </a:rPr>
              <a:t>un mundo mejor, desde </a:t>
            </a:r>
            <a:r>
              <a:rPr lang="es-ES" sz="2000" dirty="0">
                <a:latin typeface="Candara" panose="020E0502030303020204" pitchFamily="34" charset="0"/>
              </a:rPr>
              <a:t>la </a:t>
            </a:r>
            <a:r>
              <a:rPr lang="es-ES" sz="2000" b="1" dirty="0">
                <a:solidFill>
                  <a:srgbClr val="0070C0"/>
                </a:solidFill>
                <a:latin typeface="Candara" panose="020E0502030303020204" pitchFamily="34" charset="0"/>
              </a:rPr>
              <a:t>HOSPITALIDAD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s-ES" sz="2000" dirty="0" smtClean="0">
                <a:latin typeface="Candara" panose="020E0502030303020204" pitchFamily="34" charset="0"/>
              </a:rPr>
              <a:t>Juntos</a:t>
            </a:r>
            <a:r>
              <a:rPr lang="es-ES" sz="2000" dirty="0">
                <a:latin typeface="Candara" panose="020E0502030303020204" pitchFamily="34" charset="0"/>
              </a:rPr>
              <a:t>, cada uno con sus propias características  </a:t>
            </a:r>
            <a:r>
              <a:rPr lang="es-ES" sz="2000" dirty="0" smtClean="0">
                <a:latin typeface="Candara" panose="020E0502030303020204" pitchFamily="34" charset="0"/>
              </a:rPr>
              <a:t>                                                    profesionales</a:t>
            </a:r>
            <a:r>
              <a:rPr lang="es-ES" sz="2000" dirty="0">
                <a:latin typeface="Candara" panose="020E0502030303020204" pitchFamily="34" charset="0"/>
              </a:rPr>
              <a:t>, humanas y </a:t>
            </a:r>
            <a:r>
              <a:rPr lang="es-ES" sz="2000" dirty="0" smtClean="0">
                <a:latin typeface="Candara" panose="020E0502030303020204" pitchFamily="34" charset="0"/>
              </a:rPr>
              <a:t>religiosas.</a:t>
            </a:r>
            <a:endParaRPr lang="es-ES" sz="2000" dirty="0">
              <a:latin typeface="Candara" panose="020E0502030303020204" pitchFamily="34" charset="0"/>
            </a:endParaRPr>
          </a:p>
        </p:txBody>
      </p:sp>
      <p:pic>
        <p:nvPicPr>
          <p:cNvPr id="13315" name="Picture 3" descr="C:\Users\jahidalgo82p\Documents\GroupWise\Granada 08 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20976" r="17592" b="12846"/>
          <a:stretch/>
        </p:blipFill>
        <p:spPr bwMode="auto">
          <a:xfrm>
            <a:off x="2357892" y="2132855"/>
            <a:ext cx="4428215" cy="288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"/>
            <a:ext cx="1900399" cy="198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09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87385"/>
            <a:ext cx="3168352" cy="425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620688"/>
            <a:ext cx="9144000" cy="20162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0" y="0"/>
            <a:ext cx="284380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2843808" y="813192"/>
            <a:ext cx="63001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San Juan de Dios</a:t>
            </a:r>
          </a:p>
          <a:p>
            <a:pPr algn="ctr"/>
            <a:r>
              <a:rPr lang="es-ES" sz="4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Una vida que se prolonga</a:t>
            </a:r>
            <a:endParaRPr lang="es-ES" sz="4000" i="1" dirty="0">
              <a:solidFill>
                <a:schemeClr val="tx1">
                  <a:lumMod val="85000"/>
                  <a:lumOff val="15000"/>
                </a:schemeClr>
              </a:solidFill>
              <a:latin typeface="Candara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32656"/>
            <a:ext cx="2448273" cy="244827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8337"/>
            <a:ext cx="4697796" cy="186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Elipse"/>
          <p:cNvSpPr/>
          <p:nvPr/>
        </p:nvSpPr>
        <p:spPr>
          <a:xfrm>
            <a:off x="179511" y="332656"/>
            <a:ext cx="2448273" cy="24482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218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77" y="553754"/>
            <a:ext cx="2837288" cy="200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2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:\Users\mhereu\Desktop\Crea una carpeta\Saliendo de Montem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341" y="1484783"/>
            <a:ext cx="3194141" cy="440368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0" y="0"/>
            <a:ext cx="9144000" cy="13471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539552" y="-99392"/>
            <a:ext cx="8460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b="1" dirty="0" smtClean="0">
                <a:solidFill>
                  <a:srgbClr val="0070C0"/>
                </a:solidFill>
                <a:latin typeface="Forte" pitchFamily="66" charset="0"/>
              </a:rPr>
              <a:t>1</a:t>
            </a:r>
            <a:endParaRPr lang="es-ES" sz="8800" b="1" dirty="0">
              <a:solidFill>
                <a:srgbClr val="0070C0"/>
              </a:solidFill>
              <a:latin typeface="Forte" pitchFamily="66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305596" y="116752"/>
            <a:ext cx="1080000" cy="1080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CuadroTexto"/>
          <p:cNvSpPr txBox="1"/>
          <p:nvPr/>
        </p:nvSpPr>
        <p:spPr>
          <a:xfrm>
            <a:off x="1547664" y="134613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Juan Ciudad Duarte.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Desde su Nacimiento hasta su llegada a Granada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558490" y="1734098"/>
            <a:ext cx="55500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 </a:t>
            </a:r>
            <a:r>
              <a:rPr lang="es-ES" sz="2000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1503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, con 8 años, deja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 sus padres y su tierra,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en compañía de un clérigo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llega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 la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Villa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de </a:t>
            </a:r>
            <a:r>
              <a:rPr lang="es-ES" sz="2000" b="1" dirty="0">
                <a:latin typeface="Candara" pitchFamily="34" charset="0"/>
                <a:ea typeface="Geneva" pitchFamily="-105" charset="-128"/>
              </a:rPr>
              <a:t>Oropesa (Toledo)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, donde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vive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con un Mayoral del Conde de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Oropesa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y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sirve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como </a:t>
            </a:r>
            <a:r>
              <a:rPr lang="es-ES" sz="2000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pastor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860" y="3686626"/>
            <a:ext cx="4799856" cy="195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72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13471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539552" y="-99392"/>
            <a:ext cx="8460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b="1" dirty="0" smtClean="0">
                <a:solidFill>
                  <a:srgbClr val="0070C0"/>
                </a:solidFill>
                <a:latin typeface="Forte" pitchFamily="66" charset="0"/>
              </a:rPr>
              <a:t>1</a:t>
            </a:r>
            <a:endParaRPr lang="es-ES" sz="8800" b="1" dirty="0">
              <a:solidFill>
                <a:srgbClr val="0070C0"/>
              </a:solidFill>
              <a:latin typeface="Forte" pitchFamily="66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305596" y="116752"/>
            <a:ext cx="1080000" cy="1080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CuadroTexto"/>
          <p:cNvSpPr txBox="1"/>
          <p:nvPr/>
        </p:nvSpPr>
        <p:spPr>
          <a:xfrm>
            <a:off x="1547664" y="134613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Juan Ciudad Duarte.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Desde su Nacimiento hasta su llegada a Granada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203848" y="1734098"/>
            <a:ext cx="59046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 </a:t>
            </a:r>
            <a:r>
              <a:rPr lang="es-ES" sz="2000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1522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, con 27 años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se inscribe como </a:t>
            </a:r>
            <a:r>
              <a:rPr lang="es-ES" sz="2000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soldado</a:t>
            </a:r>
            <a:r>
              <a:rPr lang="es-ES" sz="2000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en la guerra entre el Emperador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Carlos V y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el Rey de Francia,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al mando del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II Conde de Oropesa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                             Don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Francisco Álvarez de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Toledo. </a:t>
            </a:r>
            <a:endParaRPr lang="es-ES" sz="2000" dirty="0">
              <a:latin typeface="Candara" pitchFamily="34" charset="0"/>
              <a:ea typeface="Geneva" pitchFamily="-105" charset="-12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2" y="1549134"/>
            <a:ext cx="2687643" cy="418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6 Conector recto de flecha"/>
          <p:cNvCxnSpPr/>
          <p:nvPr/>
        </p:nvCxnSpPr>
        <p:spPr>
          <a:xfrm flipH="1">
            <a:off x="2995455" y="2996952"/>
            <a:ext cx="5104937" cy="0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>
            <a:off x="3203848" y="3271863"/>
            <a:ext cx="59046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Regresa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fracasado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de </a:t>
            </a:r>
            <a:r>
              <a:rPr lang="es-ES" sz="2000" b="1" dirty="0" smtClean="0">
                <a:latin typeface="Candara" pitchFamily="34" charset="0"/>
                <a:ea typeface="Geneva" pitchFamily="-105" charset="-128"/>
              </a:rPr>
              <a:t>Fuenterrabía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, donde cae del caballo hiriéndose gravemente, implorando ayuda a la Virgen para poder volver al campamento.</a:t>
            </a:r>
            <a:endParaRPr lang="es-ES" sz="2000" dirty="0">
              <a:latin typeface="Candara" pitchFamily="34" charset="0"/>
              <a:ea typeface="Geneva" pitchFamily="-105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8363"/>
          <a:stretch/>
        </p:blipFill>
        <p:spPr bwMode="auto">
          <a:xfrm>
            <a:off x="4678835" y="4437111"/>
            <a:ext cx="2954681" cy="223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73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13471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539552" y="-99392"/>
            <a:ext cx="8460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b="1" dirty="0" smtClean="0">
                <a:solidFill>
                  <a:srgbClr val="0070C0"/>
                </a:solidFill>
                <a:latin typeface="Forte" pitchFamily="66" charset="0"/>
              </a:rPr>
              <a:t>1</a:t>
            </a:r>
            <a:endParaRPr lang="es-ES" sz="8800" b="1" dirty="0">
              <a:solidFill>
                <a:srgbClr val="0070C0"/>
              </a:solidFill>
              <a:latin typeface="Forte" pitchFamily="66" charset="0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305596" y="116752"/>
            <a:ext cx="1080000" cy="1080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CuadroTexto"/>
          <p:cNvSpPr txBox="1"/>
          <p:nvPr/>
        </p:nvSpPr>
        <p:spPr>
          <a:xfrm>
            <a:off x="1547664" y="134613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i="1" dirty="0" smtClean="0">
                <a:solidFill>
                  <a:srgbClr val="0070C0"/>
                </a:solidFill>
                <a:latin typeface="Candara" pitchFamily="34" charset="0"/>
              </a:rPr>
              <a:t>Juan Ciudad Duarte.</a:t>
            </a:r>
            <a:endParaRPr lang="es-ES" sz="3200" b="1" i="1" dirty="0" smtClean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es-E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Desde su Nacimiento hasta su llegada a Granada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059832" y="1734098"/>
            <a:ext cx="60486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En </a:t>
            </a:r>
            <a:r>
              <a:rPr lang="es-ES" sz="2000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1531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, con 36 años,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nuevamente con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el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II Conde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de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Oropesa, marcha a Hungría como </a:t>
            </a:r>
            <a:r>
              <a:rPr lang="es-ES" sz="2000" b="1" dirty="0" smtClean="0">
                <a:solidFill>
                  <a:srgbClr val="C00000"/>
                </a:solidFill>
                <a:latin typeface="Candara" pitchFamily="34" charset="0"/>
                <a:ea typeface="Geneva" pitchFamily="-105" charset="-128"/>
              </a:rPr>
              <a:t>soldado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 al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servicio del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Emperador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Carlos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V. Un año después va a Viena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 resistir la entrada del Otomano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Solimán “el Magnífico” </a:t>
            </a:r>
            <a:endParaRPr lang="es-ES" sz="2000" dirty="0">
              <a:latin typeface="Candara" pitchFamily="34" charset="0"/>
              <a:ea typeface="Geneva" pitchFamily="-105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7970" r="29467"/>
          <a:stretch/>
        </p:blipFill>
        <p:spPr bwMode="auto">
          <a:xfrm>
            <a:off x="286080" y="1693150"/>
            <a:ext cx="2701744" cy="375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 de flecha"/>
          <p:cNvCxnSpPr/>
          <p:nvPr/>
        </p:nvCxnSpPr>
        <p:spPr>
          <a:xfrm flipH="1">
            <a:off x="2987824" y="3129545"/>
            <a:ext cx="6048672" cy="11423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Rectángulo"/>
          <p:cNvSpPr/>
          <p:nvPr/>
        </p:nvSpPr>
        <p:spPr>
          <a:xfrm>
            <a:off x="3419872" y="3429000"/>
            <a:ext cx="52565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>
                <a:latin typeface="Candara" pitchFamily="34" charset="0"/>
                <a:ea typeface="Geneva" pitchFamily="-105" charset="-128"/>
              </a:rPr>
              <a:t>Acabada la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guerra con la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retirada del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turco vuelve con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el Conde por mar a España,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desembarca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en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La Coruña y va a visitar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la tumba </a:t>
            </a:r>
            <a:r>
              <a:rPr lang="es-ES" sz="2000" dirty="0" smtClean="0">
                <a:latin typeface="Candara" pitchFamily="34" charset="0"/>
                <a:ea typeface="Geneva" pitchFamily="-105" charset="-128"/>
              </a:rPr>
              <a:t>del </a:t>
            </a:r>
            <a:r>
              <a:rPr lang="es-ES" sz="2000" dirty="0">
                <a:latin typeface="Candara" pitchFamily="34" charset="0"/>
                <a:ea typeface="Geneva" pitchFamily="-105" charset="-128"/>
              </a:rPr>
              <a:t>apóstol Santiago en Galicia.</a:t>
            </a:r>
          </a:p>
          <a:p>
            <a:pPr algn="ctr">
              <a:defRPr/>
            </a:pPr>
            <a:endParaRPr lang="es-ES" sz="2000" dirty="0">
              <a:latin typeface="Candara" pitchFamily="34" charset="0"/>
              <a:ea typeface="Geneva" pitchFamily="-105" charset="-128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5" t="43370" r="12319" b="8994"/>
          <a:stretch/>
        </p:blipFill>
        <p:spPr bwMode="auto">
          <a:xfrm>
            <a:off x="3988626" y="4941168"/>
            <a:ext cx="4047068" cy="164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jahidalgo82p\Desktop\COMISIÓN\Material SJD COMISIÓN\LOGO_Provincia_SanJuandeDios_COLOR_HORIZONTA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5881" b="29160"/>
          <a:stretch/>
        </p:blipFill>
        <p:spPr bwMode="auto">
          <a:xfrm>
            <a:off x="37490" y="5911464"/>
            <a:ext cx="2518286" cy="90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17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1445</TotalTime>
  <Words>4052</Words>
  <Application>Microsoft Office PowerPoint</Application>
  <PresentationFormat>Presentación en pantalla (4:3)</PresentationFormat>
  <Paragraphs>351</Paragraphs>
  <Slides>63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63</vt:i4>
      </vt:variant>
    </vt:vector>
  </HeadingPairs>
  <TitlesOfParts>
    <vt:vector size="74" baseType="lpstr">
      <vt:lpstr>Arial</vt:lpstr>
      <vt:lpstr>Calibri</vt:lpstr>
      <vt:lpstr>Candara</vt:lpstr>
      <vt:lpstr>Century Gothic</vt:lpstr>
      <vt:lpstr>Forte</vt:lpstr>
      <vt:lpstr>Geneva</vt:lpstr>
      <vt:lpstr>Segoe UI</vt:lpstr>
      <vt:lpstr>Wingdings</vt:lpstr>
      <vt:lpstr>Wingdings 3</vt:lpstr>
      <vt:lpstr>Tema de Office</vt:lpstr>
      <vt:lpstr>Imagen de mapa de bits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Antonio Hidalgo Parra</dc:creator>
  <cp:lastModifiedBy>Maria Elena Seral Muñio</cp:lastModifiedBy>
  <cp:revision>115</cp:revision>
  <cp:lastPrinted>2020-01-22T13:29:36Z</cp:lastPrinted>
  <dcterms:created xsi:type="dcterms:W3CDTF">2019-09-06T06:54:44Z</dcterms:created>
  <dcterms:modified xsi:type="dcterms:W3CDTF">2021-01-21T12:12:11Z</dcterms:modified>
</cp:coreProperties>
</file>